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3" r:id="rId4"/>
    <p:sldId id="262" r:id="rId5"/>
    <p:sldId id="266" r:id="rId6"/>
    <p:sldId id="259" r:id="rId7"/>
    <p:sldId id="264" r:id="rId8"/>
    <p:sldId id="257" r:id="rId9"/>
    <p:sldId id="265" r:id="rId10"/>
    <p:sldId id="260" r:id="rId11"/>
    <p:sldId id="267" r:id="rId12"/>
    <p:sldId id="261" r:id="rId13"/>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186F"/>
    <a:srgbClr val="B4147F"/>
    <a:srgbClr val="F10D43"/>
    <a:srgbClr val="425222"/>
    <a:srgbClr val="E11D3E"/>
    <a:srgbClr val="A20000"/>
    <a:srgbClr val="4D9992"/>
    <a:srgbClr val="45A18F"/>
    <a:srgbClr val="7BA8DF"/>
    <a:srgbClr val="F762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91"/>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01-Apr-25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01-Apr-25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01-Apr-25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01-Apr-25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01-Apr-25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01-Apr-25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0041" y="1612313"/>
            <a:ext cx="3633374" cy="3633374"/>
          </a:xfrm>
          <a:prstGeom prst="rect">
            <a:avLst/>
          </a:prstGeom>
        </p:spPr>
      </p:pic>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3697" r="47384"/>
          <a:stretch/>
        </p:blipFill>
        <p:spPr bwMode="auto">
          <a:xfrm>
            <a:off x="-17934" y="-29547"/>
            <a:ext cx="4969345" cy="685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43092" y="-29547"/>
            <a:ext cx="800101" cy="11830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012" y="159591"/>
            <a:ext cx="632260" cy="840146"/>
          </a:xfrm>
          <a:prstGeom prst="rect">
            <a:avLst/>
          </a:prstGeom>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1378" y="1153496"/>
            <a:ext cx="7379972" cy="621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6701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7510300" y="1447800"/>
            <a:ext cx="23622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1">
                    <a:lumMod val="50000"/>
                  </a:schemeClr>
                </a:solidFill>
                <a:latin typeface="Arial Unicode MS" pitchFamily="34" charset="-128"/>
                <a:ea typeface="Arial Unicode MS" pitchFamily="34" charset="-128"/>
                <a:cs typeface="Arial Unicode MS" pitchFamily="34" charset="-128"/>
              </a:rPr>
              <a:t>TOOTHPASTE</a:t>
            </a:r>
            <a:endParaRPr lang="en-US" sz="2400" b="1" dirty="0">
              <a:ln w="3175">
                <a:noFill/>
              </a:ln>
              <a:solidFill>
                <a:schemeClr val="accent1">
                  <a:lumMod val="50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5833900" y="136849"/>
            <a:ext cx="4038600" cy="1225868"/>
          </a:xfrm>
          <a:prstGeom prst="roundRect">
            <a:avLst/>
          </a:prstGeom>
          <a:solidFill>
            <a:schemeClr val="bg1"/>
          </a:solidFill>
        </p:spPr>
        <p:txBody>
          <a:bodyPr wrap="square" rtlCol="0">
            <a:spAutoFit/>
          </a:bodyPr>
          <a:lstStyle/>
          <a:p>
            <a:r>
              <a:rPr lang="en-US" sz="6600" dirty="0" err="1" smtClean="0">
                <a:solidFill>
                  <a:schemeClr val="tx2">
                    <a:lumMod val="75000"/>
                  </a:schemeClr>
                </a:solidFill>
                <a:latin typeface="Forte" pitchFamily="66" charset="0"/>
              </a:rPr>
              <a:t>Dant</a:t>
            </a:r>
            <a:r>
              <a:rPr lang="en-US" sz="6600" dirty="0" smtClean="0">
                <a:solidFill>
                  <a:schemeClr val="tx2">
                    <a:lumMod val="75000"/>
                  </a:schemeClr>
                </a:solidFill>
                <a:latin typeface="Forte" pitchFamily="66" charset="0"/>
              </a:rPr>
              <a:t> Kids</a:t>
            </a:r>
            <a:endParaRPr lang="en-US" sz="6600" dirty="0">
              <a:solidFill>
                <a:schemeClr val="tx2">
                  <a:lumMod val="75000"/>
                </a:schemeClr>
              </a:solidFill>
              <a:latin typeface="Forte" pitchFamily="66" charset="0"/>
            </a:endParaRPr>
          </a:p>
        </p:txBody>
      </p:sp>
      <p:sp>
        <p:nvSpPr>
          <p:cNvPr id="12" name="TextBox 11"/>
          <p:cNvSpPr txBox="1"/>
          <p:nvPr/>
        </p:nvSpPr>
        <p:spPr>
          <a:xfrm>
            <a:off x="338946" y="2117169"/>
            <a:ext cx="11552854" cy="1464231"/>
          </a:xfrm>
          <a:prstGeom prst="roundRect">
            <a:avLst/>
          </a:prstGeom>
          <a:solidFill>
            <a:schemeClr val="bg1">
              <a:alpha val="58000"/>
            </a:schemeClr>
          </a:solidFill>
        </p:spPr>
        <p:txBody>
          <a:bodyPr wrap="square" rtlCol="0">
            <a:spAutoFit/>
          </a:bodyPr>
          <a:lstStyle/>
          <a:p>
            <a:pPr algn="just"/>
            <a:r>
              <a:rPr lang="en-US" sz="2000" dirty="0">
                <a:solidFill>
                  <a:schemeClr val="tx2">
                    <a:lumMod val="50000"/>
                  </a:schemeClr>
                </a:solidFill>
              </a:rPr>
              <a:t>Introducing </a:t>
            </a:r>
            <a:r>
              <a:rPr lang="en-US" sz="2000" dirty="0" err="1">
                <a:solidFill>
                  <a:schemeClr val="tx2">
                    <a:lumMod val="50000"/>
                  </a:schemeClr>
                </a:solidFill>
              </a:rPr>
              <a:t>Saarvasri</a:t>
            </a:r>
            <a:r>
              <a:rPr lang="en-US" sz="2000" dirty="0">
                <a:solidFill>
                  <a:schemeClr val="tx2">
                    <a:lumMod val="50000"/>
                  </a:schemeClr>
                </a:solidFill>
              </a:rPr>
              <a:t> </a:t>
            </a:r>
            <a:r>
              <a:rPr lang="en-US" sz="2000" dirty="0" err="1">
                <a:solidFill>
                  <a:schemeClr val="tx2">
                    <a:lumMod val="50000"/>
                  </a:schemeClr>
                </a:solidFill>
              </a:rPr>
              <a:t>Dantkid’s</a:t>
            </a:r>
            <a:r>
              <a:rPr lang="en-US" sz="2000" dirty="0">
                <a:solidFill>
                  <a:schemeClr val="tx2">
                    <a:lumMod val="50000"/>
                  </a:schemeClr>
                </a:solidFill>
              </a:rPr>
              <a:t> Toothpaste which is specially designed for kids. It helps in reducing dental plaque and cavity-causing bacteria in your child’s mouth. </a:t>
            </a:r>
            <a:r>
              <a:rPr lang="en-US" sz="2000" dirty="0" err="1">
                <a:solidFill>
                  <a:schemeClr val="tx2">
                    <a:lumMod val="50000"/>
                  </a:schemeClr>
                </a:solidFill>
              </a:rPr>
              <a:t>Babool</a:t>
            </a:r>
            <a:r>
              <a:rPr lang="en-US" sz="2000" dirty="0">
                <a:solidFill>
                  <a:schemeClr val="tx2">
                    <a:lumMod val="50000"/>
                  </a:schemeClr>
                </a:solidFill>
              </a:rPr>
              <a:t> in </a:t>
            </a:r>
            <a:r>
              <a:rPr lang="en-US" sz="2000" dirty="0" err="1">
                <a:solidFill>
                  <a:schemeClr val="tx2">
                    <a:lumMod val="50000"/>
                  </a:schemeClr>
                </a:solidFill>
              </a:rPr>
              <a:t>Dantkid’s</a:t>
            </a:r>
            <a:r>
              <a:rPr lang="en-US" sz="2000" dirty="0">
                <a:solidFill>
                  <a:schemeClr val="tx2">
                    <a:lumMod val="50000"/>
                  </a:schemeClr>
                </a:solidFill>
              </a:rPr>
              <a:t> toothpaste prevents cavities and strengthens enamel. Brushing with it every morning and night can ensure strong &amp; healthy teeth for your child.</a:t>
            </a:r>
            <a:endParaRPr lang="en-US" sz="2000" dirty="0">
              <a:solidFill>
                <a:schemeClr val="tx2">
                  <a:lumMod val="50000"/>
                </a:schemeClr>
              </a:solidFill>
            </a:endParaRPr>
          </a:p>
        </p:txBody>
      </p:sp>
      <p:sp>
        <p:nvSpPr>
          <p:cNvPr id="13" name="TextBox 12"/>
          <p:cNvSpPr txBox="1"/>
          <p:nvPr/>
        </p:nvSpPr>
        <p:spPr>
          <a:xfrm>
            <a:off x="7624600" y="4106466"/>
            <a:ext cx="4267200" cy="2553891"/>
          </a:xfrm>
          <a:prstGeom prst="roundRect">
            <a:avLst/>
          </a:prstGeom>
          <a:solidFill>
            <a:schemeClr val="bg1">
              <a:alpha val="58000"/>
            </a:schemeClr>
          </a:solidFill>
        </p:spPr>
        <p:txBody>
          <a:bodyPr wrap="square" rtlCol="0">
            <a:spAutoFit/>
          </a:bodyPr>
          <a:lstStyle/>
          <a:p>
            <a:pPr algn="just"/>
            <a:r>
              <a:rPr lang="en-US" sz="2400" b="1" dirty="0" smtClean="0">
                <a:solidFill>
                  <a:schemeClr val="tx2">
                    <a:lumMod val="50000"/>
                  </a:schemeClr>
                </a:solidFill>
              </a:rPr>
              <a:t>HOW TO USE</a:t>
            </a:r>
          </a:p>
          <a:p>
            <a:pPr algn="just"/>
            <a:r>
              <a:rPr lang="en-US" sz="2000" dirty="0">
                <a:solidFill>
                  <a:schemeClr val="tx2">
                    <a:lumMod val="50000"/>
                  </a:schemeClr>
                </a:solidFill>
              </a:rPr>
              <a:t>Use a small amount of </a:t>
            </a:r>
            <a:r>
              <a:rPr lang="en-US" sz="2000" dirty="0" err="1">
                <a:solidFill>
                  <a:schemeClr val="tx2">
                    <a:lumMod val="50000"/>
                  </a:schemeClr>
                </a:solidFill>
              </a:rPr>
              <a:t>Saarvasri</a:t>
            </a:r>
            <a:r>
              <a:rPr lang="en-US" sz="2000" dirty="0">
                <a:solidFill>
                  <a:schemeClr val="tx2">
                    <a:lumMod val="50000"/>
                  </a:schemeClr>
                </a:solidFill>
              </a:rPr>
              <a:t> </a:t>
            </a:r>
            <a:r>
              <a:rPr lang="en-US" sz="2000" dirty="0" err="1">
                <a:solidFill>
                  <a:schemeClr val="tx2">
                    <a:lumMod val="50000"/>
                  </a:schemeClr>
                </a:solidFill>
              </a:rPr>
              <a:t>Dantkid’s</a:t>
            </a:r>
            <a:r>
              <a:rPr lang="en-US" sz="2000" dirty="0">
                <a:solidFill>
                  <a:schemeClr val="tx2">
                    <a:lumMod val="50000"/>
                  </a:schemeClr>
                </a:solidFill>
              </a:rPr>
              <a:t> toothpaste, about the size of a grain of rice, on a soft-bristled toothbrush. When your child is about 3 years old, you can use a pea-sized amount of toothpaste.</a:t>
            </a:r>
            <a:endParaRPr lang="en-US" sz="2000" dirty="0">
              <a:solidFill>
                <a:schemeClr val="tx2">
                  <a:lumMod val="50000"/>
                </a:schemeClr>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875"/>
          <a:stretch/>
        </p:blipFill>
        <p:spPr>
          <a:xfrm>
            <a:off x="959889" y="3764167"/>
            <a:ext cx="5765574" cy="3093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4996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72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1" name="TextBox 10"/>
          <p:cNvSpPr txBox="1"/>
          <p:nvPr/>
        </p:nvSpPr>
        <p:spPr>
          <a:xfrm>
            <a:off x="1345423" y="76778"/>
            <a:ext cx="6746066" cy="1600438"/>
          </a:xfrm>
          <a:prstGeom prst="roundRect">
            <a:avLst/>
          </a:prstGeom>
          <a:noFill/>
        </p:spPr>
        <p:txBody>
          <a:bodyPr wrap="square" rtlCol="0">
            <a:spAutoFit/>
          </a:bodyPr>
          <a:lstStyle/>
          <a:p>
            <a:r>
              <a:rPr lang="en-US" sz="8800" dirty="0" smtClean="0">
                <a:solidFill>
                  <a:schemeClr val="tx2">
                    <a:lumMod val="75000"/>
                  </a:schemeClr>
                </a:solidFill>
                <a:latin typeface="Forte" pitchFamily="66" charset="0"/>
              </a:rPr>
              <a:t>Disclaimer</a:t>
            </a:r>
            <a:endParaRPr lang="en-US" sz="8800" dirty="0">
              <a:solidFill>
                <a:schemeClr val="tx2">
                  <a:lumMod val="75000"/>
                </a:schemeClr>
              </a:solidFill>
              <a:latin typeface="Forte" pitchFamily="66" charset="0"/>
            </a:endParaRPr>
          </a:p>
        </p:txBody>
      </p:sp>
      <p:sp>
        <p:nvSpPr>
          <p:cNvPr id="12" name="TextBox 11"/>
          <p:cNvSpPr txBox="1"/>
          <p:nvPr/>
        </p:nvSpPr>
        <p:spPr>
          <a:xfrm>
            <a:off x="213468" y="1734270"/>
            <a:ext cx="6746066" cy="2145268"/>
          </a:xfrm>
          <a:prstGeom prst="roundRect">
            <a:avLst/>
          </a:prstGeom>
          <a:solidFill>
            <a:schemeClr val="bg1">
              <a:alpha val="58000"/>
            </a:schemeClr>
          </a:solidFill>
        </p:spPr>
        <p:txBody>
          <a:bodyPr wrap="square" rtlCol="0">
            <a:spAutoFit/>
          </a:bodyPr>
          <a:lstStyle/>
          <a:p>
            <a:pPr marL="457200" indent="-457200" algn="just">
              <a:buFont typeface="Arial" pitchFamily="34" charset="0"/>
              <a:buChar char="•"/>
            </a:pPr>
            <a:r>
              <a:rPr lang="en-US" sz="2400" dirty="0" smtClean="0">
                <a:solidFill>
                  <a:schemeClr val="tx2">
                    <a:lumMod val="50000"/>
                  </a:schemeClr>
                </a:solidFill>
              </a:rPr>
              <a:t>SHPL Baby Care products are </a:t>
            </a:r>
            <a:r>
              <a:rPr lang="en-US" sz="2400" dirty="0">
                <a:solidFill>
                  <a:schemeClr val="tx2">
                    <a:lumMod val="50000"/>
                  </a:schemeClr>
                </a:solidFill>
              </a:rPr>
              <a:t>not intended for diagnose or treat any health </a:t>
            </a:r>
            <a:r>
              <a:rPr lang="en-US" sz="2400" dirty="0" smtClean="0">
                <a:solidFill>
                  <a:schemeClr val="tx2">
                    <a:lumMod val="50000"/>
                  </a:schemeClr>
                </a:solidFill>
              </a:rPr>
              <a:t>problem.</a:t>
            </a:r>
          </a:p>
          <a:p>
            <a:pPr marL="457200" indent="-457200" algn="just">
              <a:buFont typeface="Arial" pitchFamily="34" charset="0"/>
              <a:buChar char="•"/>
            </a:pPr>
            <a:r>
              <a:rPr lang="en-US" sz="2400" dirty="0" smtClean="0">
                <a:solidFill>
                  <a:schemeClr val="tx2">
                    <a:lumMod val="50000"/>
                  </a:schemeClr>
                </a:solidFill>
              </a:rPr>
              <a:t>Take </a:t>
            </a:r>
            <a:r>
              <a:rPr lang="en-US" sz="2400" dirty="0">
                <a:solidFill>
                  <a:schemeClr val="tx2">
                    <a:lumMod val="50000"/>
                  </a:schemeClr>
                </a:solidFill>
              </a:rPr>
              <a:t>an Expert’s advice before </a:t>
            </a:r>
            <a:r>
              <a:rPr lang="en-US" sz="2400" dirty="0" smtClean="0">
                <a:solidFill>
                  <a:schemeClr val="tx2">
                    <a:lumMod val="50000"/>
                  </a:schemeClr>
                </a:solidFill>
              </a:rPr>
              <a:t>use.</a:t>
            </a:r>
          </a:p>
          <a:p>
            <a:pPr marL="457200" indent="-457200" algn="just">
              <a:buFont typeface="Arial" pitchFamily="34" charset="0"/>
              <a:buChar char="•"/>
            </a:pPr>
            <a:r>
              <a:rPr lang="en-US" sz="2400" dirty="0" smtClean="0">
                <a:solidFill>
                  <a:schemeClr val="tx2">
                    <a:lumMod val="50000"/>
                  </a:schemeClr>
                </a:solidFill>
              </a:rPr>
              <a:t>For </a:t>
            </a:r>
            <a:r>
              <a:rPr lang="en-US" sz="2400" dirty="0">
                <a:solidFill>
                  <a:schemeClr val="tx2">
                    <a:lumMod val="50000"/>
                  </a:schemeClr>
                </a:solidFill>
              </a:rPr>
              <a:t>external use </a:t>
            </a:r>
            <a:r>
              <a:rPr lang="en-US" sz="2400" dirty="0" smtClean="0">
                <a:solidFill>
                  <a:schemeClr val="tx2">
                    <a:lumMod val="50000"/>
                  </a:schemeClr>
                </a:solidFill>
              </a:rPr>
              <a:t>only.</a:t>
            </a:r>
          </a:p>
          <a:p>
            <a:pPr marL="457200" indent="-457200" algn="just">
              <a:buFont typeface="Arial" pitchFamily="34" charset="0"/>
              <a:buChar char="•"/>
            </a:pPr>
            <a:r>
              <a:rPr lang="en-US" sz="2400" dirty="0" smtClean="0">
                <a:solidFill>
                  <a:schemeClr val="tx2">
                    <a:lumMod val="50000"/>
                  </a:schemeClr>
                </a:solidFill>
              </a:rPr>
              <a:t>Store </a:t>
            </a:r>
            <a:r>
              <a:rPr lang="en-US" sz="2400" dirty="0">
                <a:solidFill>
                  <a:schemeClr val="tx2">
                    <a:lumMod val="50000"/>
                  </a:schemeClr>
                </a:solidFill>
              </a:rPr>
              <a:t>in cool &amp; dry place.</a:t>
            </a:r>
            <a:endParaRPr lang="en-US" sz="2400" dirty="0">
              <a:solidFill>
                <a:schemeClr val="tx2">
                  <a:lumMod val="50000"/>
                </a:schemeClr>
              </a:solidFill>
            </a:endParaRPr>
          </a:p>
        </p:txBody>
      </p:sp>
      <p:grpSp>
        <p:nvGrpSpPr>
          <p:cNvPr id="18" name="Group 17"/>
          <p:cNvGrpSpPr/>
          <p:nvPr/>
        </p:nvGrpSpPr>
        <p:grpSpPr>
          <a:xfrm>
            <a:off x="6479820" y="2133600"/>
            <a:ext cx="5446621" cy="4490026"/>
            <a:chOff x="1803853" y="-304800"/>
            <a:chExt cx="5993084" cy="5073669"/>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4012" y="-177089"/>
              <a:ext cx="1092925" cy="39372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3853" y="-49164"/>
              <a:ext cx="1055688" cy="380306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8430" y="-304800"/>
              <a:ext cx="1095301" cy="3945773"/>
            </a:xfrm>
            <a:prstGeom prst="rect">
              <a:avLst/>
            </a:prstGeom>
            <a:ln>
              <a:noFill/>
            </a:ln>
            <a:effectLst>
              <a:outerShdw blurRad="292100" dist="139700" dir="2700000" algn="tl" rotWithShape="0">
                <a:srgbClr val="333333">
                  <a:alpha val="65000"/>
                </a:srgbClr>
              </a:outerShdw>
            </a:effec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6556" y="278843"/>
              <a:ext cx="1726855" cy="38117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6059" y="-152400"/>
              <a:ext cx="1095301" cy="3945773"/>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5912" y="-49164"/>
              <a:ext cx="1095301" cy="394577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14141" y="-124408"/>
              <a:ext cx="1095301" cy="3945773"/>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3099" y="2773381"/>
              <a:ext cx="3440348" cy="1995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43202" y="3060809"/>
              <a:ext cx="1618327" cy="167160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0329029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7951"/>
          <a:stretch/>
        </p:blipFill>
        <p:spPr>
          <a:xfrm>
            <a:off x="2741612" y="0"/>
            <a:ext cx="6858000" cy="6811450"/>
          </a:xfrm>
        </p:spPr>
      </p:pic>
    </p:spTree>
    <p:extLst>
      <p:ext uri="{BB962C8B-B14F-4D97-AF65-F5344CB8AC3E}">
        <p14:creationId xmlns:p14="http://schemas.microsoft.com/office/powerpoint/2010/main" val="843439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3352800" cy="1225868"/>
          </a:xfrm>
          <a:prstGeom prst="roundRect">
            <a:avLst/>
          </a:prstGeom>
          <a:solidFill>
            <a:srgbClr val="5E7BCE"/>
          </a:solidFill>
        </p:spPr>
        <p:txBody>
          <a:bodyPr wrap="square" rtlCol="0">
            <a:spAutoFit/>
          </a:bodyPr>
          <a:lstStyle/>
          <a:p>
            <a:r>
              <a:rPr lang="en-US" sz="6600" dirty="0" smtClean="0">
                <a:solidFill>
                  <a:schemeClr val="bg1"/>
                </a:solidFill>
                <a:effectLst>
                  <a:outerShdw blurRad="38100" dist="38100" dir="2700000" algn="tl">
                    <a:srgbClr val="000000">
                      <a:alpha val="43137"/>
                    </a:srgbClr>
                  </a:outerShdw>
                </a:effectLst>
                <a:latin typeface="Forte" pitchFamily="66" charset="0"/>
              </a:rPr>
              <a:t>Hair Oil</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145268"/>
          </a:xfrm>
          <a:prstGeom prst="roundRect">
            <a:avLst/>
          </a:prstGeom>
          <a:solidFill>
            <a:srgbClr val="5E7BCE">
              <a:alpha val="58000"/>
            </a:srgbClr>
          </a:solidFill>
        </p:spPr>
        <p:txBody>
          <a:bodyPr wrap="square" rtlCol="0">
            <a:spAutoFit/>
          </a:bodyPr>
          <a:lstStyle/>
          <a:p>
            <a:pPr algn="just"/>
            <a:r>
              <a:rPr lang="en-US" sz="2000" dirty="0" err="1">
                <a:solidFill>
                  <a:schemeClr val="bg1"/>
                </a:solidFill>
                <a:effectLst>
                  <a:outerShdw blurRad="38100" dist="38100" dir="2700000" algn="tl">
                    <a:srgbClr val="000000">
                      <a:alpha val="43137"/>
                    </a:srgbClr>
                  </a:outerShdw>
                </a:effectLst>
              </a:rPr>
              <a:t>Saarvasri</a:t>
            </a:r>
            <a:r>
              <a:rPr lang="en-US" sz="2000" dirty="0">
                <a:solidFill>
                  <a:schemeClr val="bg1"/>
                </a:solidFill>
                <a:effectLst>
                  <a:outerShdw blurRad="38100" dist="38100" dir="2700000" algn="tl">
                    <a:srgbClr val="000000">
                      <a:alpha val="43137"/>
                    </a:srgbClr>
                  </a:outerShdw>
                </a:effectLst>
              </a:rPr>
              <a:t> Baby Hair Oil helps nourish, protect and strengthen your baby's hair, keeping them soft and silky. It is a toxin-free combination of some powerful herbal oils and natural herbs like Black </a:t>
            </a:r>
            <a:r>
              <a:rPr lang="en-US" sz="2000" dirty="0" err="1">
                <a:solidFill>
                  <a:schemeClr val="bg1"/>
                </a:solidFill>
                <a:effectLst>
                  <a:outerShdw blurRad="38100" dist="38100" dir="2700000" algn="tl">
                    <a:srgbClr val="000000">
                      <a:alpha val="43137"/>
                    </a:srgbClr>
                  </a:outerShdw>
                </a:effectLst>
              </a:rPr>
              <a:t>Til</a:t>
            </a:r>
            <a:r>
              <a:rPr lang="en-US" sz="2000" dirty="0">
                <a:solidFill>
                  <a:schemeClr val="bg1"/>
                </a:solidFill>
                <a:effectLst>
                  <a:outerShdw blurRad="38100" dist="38100" dir="2700000" algn="tl">
                    <a:srgbClr val="000000">
                      <a:alpha val="43137"/>
                    </a:srgbClr>
                  </a:outerShdw>
                </a:effectLst>
              </a:rPr>
              <a:t> Oil, Coconut Oil, </a:t>
            </a:r>
            <a:r>
              <a:rPr lang="en-US" sz="2000" dirty="0" err="1">
                <a:solidFill>
                  <a:schemeClr val="bg1"/>
                </a:solidFill>
                <a:effectLst>
                  <a:outerShdw blurRad="38100" dist="38100" dir="2700000" algn="tl">
                    <a:srgbClr val="000000">
                      <a:alpha val="43137"/>
                    </a:srgbClr>
                  </a:outerShdw>
                </a:effectLst>
              </a:rPr>
              <a:t>Anant</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Mul</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Bhringraj</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Amla</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Nili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Indrayan</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Mehendi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Chameli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Brahmi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Sankhpushpi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Bahed</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Malkangi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Bavchi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Neem</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Khus</a:t>
            </a:r>
            <a:r>
              <a:rPr lang="en-US" sz="2000" dirty="0">
                <a:solidFill>
                  <a:schemeClr val="bg1"/>
                </a:solidFill>
                <a:effectLst>
                  <a:outerShdw blurRad="38100" dist="38100" dir="2700000" algn="tl">
                    <a:srgbClr val="000000">
                      <a:alpha val="43137"/>
                    </a:srgbClr>
                  </a:outerShdw>
                </a:effectLst>
              </a:rPr>
              <a:t> and </a:t>
            </a:r>
            <a:r>
              <a:rPr lang="en-US" sz="2000" dirty="0" err="1">
                <a:solidFill>
                  <a:schemeClr val="bg1"/>
                </a:solidFill>
                <a:effectLst>
                  <a:outerShdw blurRad="38100" dist="38100" dir="2700000" algn="tl">
                    <a:srgbClr val="000000">
                      <a:alpha val="43137"/>
                    </a:srgbClr>
                  </a:outerShdw>
                </a:effectLst>
              </a:rPr>
              <a:t>Karanj</a:t>
            </a:r>
            <a:r>
              <a:rPr lang="en-US" sz="2000" dirty="0">
                <a:solidFill>
                  <a:schemeClr val="bg1"/>
                </a:solidFill>
                <a:effectLst>
                  <a:outerShdw blurRad="38100" dist="38100" dir="2700000" algn="tl">
                    <a:srgbClr val="000000">
                      <a:alpha val="43137"/>
                    </a:srgbClr>
                  </a:outerShdw>
                </a:effectLst>
              </a:rPr>
              <a:t> to protect delicate hair from damage and dryness.</a:t>
            </a:r>
          </a:p>
        </p:txBody>
      </p:sp>
      <p:sp>
        <p:nvSpPr>
          <p:cNvPr id="13" name="TextBox 12"/>
          <p:cNvSpPr txBox="1"/>
          <p:nvPr/>
        </p:nvSpPr>
        <p:spPr>
          <a:xfrm>
            <a:off x="3808412" y="4495800"/>
            <a:ext cx="8077200" cy="1191816"/>
          </a:xfrm>
          <a:prstGeom prst="roundRect">
            <a:avLst/>
          </a:prstGeom>
          <a:solidFill>
            <a:srgbClr val="5E7BCE">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Apply oil to the baby’s scalp and gently massage with your fingertips in a circular motion.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12" y="663178"/>
            <a:ext cx="1656154" cy="5966222"/>
          </a:xfrm>
          <a:prstGeom prst="rect">
            <a:avLst/>
          </a:prstGeom>
        </p:spPr>
      </p:pic>
    </p:spTree>
    <p:extLst>
      <p:ext uri="{BB962C8B-B14F-4D97-AF65-F5344CB8AC3E}">
        <p14:creationId xmlns:p14="http://schemas.microsoft.com/office/powerpoint/2010/main" val="18112005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3810000" cy="1225868"/>
          </a:xfrm>
          <a:prstGeom prst="roundRect">
            <a:avLst/>
          </a:prstGeom>
          <a:solidFill>
            <a:srgbClr val="F76207"/>
          </a:solidFill>
        </p:spPr>
        <p:txBody>
          <a:bodyPr wrap="square" rtlCol="0">
            <a:spAutoFit/>
          </a:bodyPr>
          <a:lstStyle/>
          <a:p>
            <a:r>
              <a:rPr lang="en-US" sz="6600" dirty="0" smtClean="0">
                <a:solidFill>
                  <a:schemeClr val="bg1"/>
                </a:solidFill>
                <a:effectLst>
                  <a:outerShdw blurRad="38100" dist="38100" dir="2700000" algn="tl">
                    <a:srgbClr val="000000">
                      <a:alpha val="43137"/>
                    </a:srgbClr>
                  </a:outerShdw>
                </a:effectLst>
                <a:latin typeface="Forte" pitchFamily="66" charset="0"/>
              </a:rPr>
              <a:t>Shampoo</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485787"/>
          </a:xfrm>
          <a:prstGeom prst="roundRect">
            <a:avLst/>
          </a:prstGeom>
          <a:solidFill>
            <a:srgbClr val="F76207">
              <a:alpha val="58000"/>
            </a:srgbClr>
          </a:solidFill>
        </p:spPr>
        <p:txBody>
          <a:bodyPr wrap="square" rtlCol="0">
            <a:spAutoFit/>
          </a:bodyPr>
          <a:lstStyle/>
          <a:p>
            <a:pPr algn="just"/>
            <a:r>
              <a:rPr lang="en-US" sz="2000" dirty="0" err="1">
                <a:solidFill>
                  <a:schemeClr val="bg1"/>
                </a:solidFill>
                <a:effectLst>
                  <a:outerShdw blurRad="38100" dist="38100" dir="2700000" algn="tl">
                    <a:srgbClr val="000000">
                      <a:alpha val="43137"/>
                    </a:srgbClr>
                  </a:outerShdw>
                </a:effectLst>
              </a:rPr>
              <a:t>Saarvasri</a:t>
            </a:r>
            <a:r>
              <a:rPr lang="en-US" sz="2000" dirty="0">
                <a:solidFill>
                  <a:schemeClr val="bg1"/>
                </a:solidFill>
                <a:effectLst>
                  <a:outerShdw blurRad="38100" dist="38100" dir="2700000" algn="tl">
                    <a:srgbClr val="000000">
                      <a:alpha val="43137"/>
                    </a:srgbClr>
                  </a:outerShdw>
                </a:effectLst>
              </a:rPr>
              <a:t> Baby Shampoo is a gentle and caring formula designed for your baby's delicate hair &amp; scalp. It contains natural ingredients. Overall, this baby shampoo is formulated to cleanse and care for your baby's hair while being gentle on the scalp. </a:t>
            </a:r>
            <a:r>
              <a:rPr lang="en-US" sz="2000" dirty="0" smtClean="0">
                <a:solidFill>
                  <a:schemeClr val="bg1"/>
                </a:solidFill>
                <a:effectLst>
                  <a:outerShdw blurRad="38100" dist="38100" dir="2700000" algn="tl">
                    <a:srgbClr val="000000">
                      <a:alpha val="43137"/>
                    </a:srgbClr>
                  </a:outerShdw>
                </a:effectLst>
              </a:rPr>
              <a:t>It clears </a:t>
            </a:r>
            <a:r>
              <a:rPr lang="en-US" sz="2000" dirty="0">
                <a:solidFill>
                  <a:schemeClr val="bg1"/>
                </a:solidFill>
                <a:effectLst>
                  <a:outerShdw blurRad="38100" dist="38100" dir="2700000" algn="tl">
                    <a:srgbClr val="000000">
                      <a:alpha val="43137"/>
                    </a:srgbClr>
                  </a:outerShdw>
                </a:effectLst>
              </a:rPr>
              <a:t>and conditions the oily </a:t>
            </a:r>
            <a:r>
              <a:rPr lang="en-US" sz="2000" dirty="0" smtClean="0">
                <a:solidFill>
                  <a:schemeClr val="bg1"/>
                </a:solidFill>
                <a:effectLst>
                  <a:outerShdw blurRad="38100" dist="38100" dir="2700000" algn="tl">
                    <a:srgbClr val="000000">
                      <a:alpha val="43137"/>
                    </a:srgbClr>
                  </a:outerShdw>
                </a:effectLst>
              </a:rPr>
              <a:t>scalp, restores </a:t>
            </a:r>
            <a:r>
              <a:rPr lang="en-US" sz="2000" dirty="0">
                <a:solidFill>
                  <a:schemeClr val="bg1"/>
                </a:solidFill>
                <a:effectLst>
                  <a:outerShdw blurRad="38100" dist="38100" dir="2700000" algn="tl">
                    <a:srgbClr val="000000">
                      <a:alpha val="43137"/>
                    </a:srgbClr>
                  </a:outerShdw>
                </a:effectLst>
              </a:rPr>
              <a:t>baby’s natural scalp </a:t>
            </a:r>
            <a:r>
              <a:rPr lang="en-US" sz="2000" dirty="0" smtClean="0">
                <a:solidFill>
                  <a:schemeClr val="bg1"/>
                </a:solidFill>
                <a:effectLst>
                  <a:outerShdw blurRad="38100" dist="38100" dir="2700000" algn="tl">
                    <a:srgbClr val="000000">
                      <a:alpha val="43137"/>
                    </a:srgbClr>
                  </a:outerShdw>
                </a:effectLst>
              </a:rPr>
              <a:t>moisture, aids </a:t>
            </a:r>
            <a:r>
              <a:rPr lang="en-US" sz="2000" dirty="0">
                <a:solidFill>
                  <a:schemeClr val="bg1"/>
                </a:solidFill>
                <a:effectLst>
                  <a:outerShdw blurRad="38100" dist="38100" dir="2700000" algn="tl">
                    <a:srgbClr val="000000">
                      <a:alpha val="43137"/>
                    </a:srgbClr>
                  </a:outerShdw>
                </a:effectLst>
              </a:rPr>
              <a:t>regeneration of hair follicles increases blood circulation to your child’s </a:t>
            </a:r>
            <a:r>
              <a:rPr lang="en-US" sz="2000" dirty="0" smtClean="0">
                <a:solidFill>
                  <a:schemeClr val="bg1"/>
                </a:solidFill>
                <a:effectLst>
                  <a:outerShdw blurRad="38100" dist="38100" dir="2700000" algn="tl">
                    <a:srgbClr val="000000">
                      <a:alpha val="43137"/>
                    </a:srgbClr>
                  </a:outerShdw>
                </a:effectLst>
              </a:rPr>
              <a:t>scalp, nourishes </a:t>
            </a:r>
            <a:r>
              <a:rPr lang="en-US" sz="2000" dirty="0">
                <a:solidFill>
                  <a:schemeClr val="bg1"/>
                </a:solidFill>
                <a:effectLst>
                  <a:outerShdw blurRad="38100" dist="38100" dir="2700000" algn="tl">
                    <a:srgbClr val="000000">
                      <a:alpha val="43137"/>
                    </a:srgbClr>
                  </a:outerShdw>
                </a:effectLst>
              </a:rPr>
              <a:t>dry hair and scalp with a warm and gentle touch of </a:t>
            </a:r>
            <a:r>
              <a:rPr lang="en-US" sz="2000" dirty="0" smtClean="0">
                <a:solidFill>
                  <a:schemeClr val="bg1"/>
                </a:solidFill>
                <a:effectLst>
                  <a:outerShdw blurRad="38100" dist="38100" dir="2700000" algn="tl">
                    <a:srgbClr val="000000">
                      <a:alpha val="43137"/>
                    </a:srgbClr>
                  </a:outerShdw>
                </a:effectLst>
              </a:rPr>
              <a:t>moisture.</a:t>
            </a:r>
            <a:endParaRPr lang="en-US" sz="20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3808412" y="4904184"/>
            <a:ext cx="8077200" cy="1191816"/>
          </a:xfrm>
          <a:prstGeom prst="roundRect">
            <a:avLst/>
          </a:prstGeom>
          <a:solidFill>
            <a:srgbClr val="F76207">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Apply Baby Shampoo to wet hair, lather gently and rinse thoroughly for a gentle and refreshing cleanse. Avoid contact with eyes.</a:t>
            </a:r>
            <a:endParaRPr lang="en-US" sz="200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12" y="663180"/>
            <a:ext cx="1656153" cy="5966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3871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2743200" cy="1225868"/>
          </a:xfrm>
          <a:prstGeom prst="roundRect">
            <a:avLst/>
          </a:prstGeom>
          <a:solidFill>
            <a:srgbClr val="4D9992"/>
          </a:solidFill>
        </p:spPr>
        <p:txBody>
          <a:bodyPr wrap="square" rtlCol="0">
            <a:spAutoFit/>
          </a:bodyPr>
          <a:lstStyle/>
          <a:p>
            <a:pPr algn="ctr"/>
            <a:r>
              <a:rPr lang="en-US" sz="6600" dirty="0" smtClean="0">
                <a:solidFill>
                  <a:schemeClr val="bg1"/>
                </a:solidFill>
                <a:effectLst>
                  <a:outerShdw blurRad="38100" dist="38100" dir="2700000" algn="tl">
                    <a:srgbClr val="000000">
                      <a:alpha val="43137"/>
                    </a:srgbClr>
                  </a:outerShdw>
                </a:effectLst>
                <a:latin typeface="Forte" pitchFamily="66" charset="0"/>
              </a:rPr>
              <a:t>Wash</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145268"/>
          </a:xfrm>
          <a:prstGeom prst="roundRect">
            <a:avLst/>
          </a:prstGeom>
          <a:solidFill>
            <a:srgbClr val="4D9992">
              <a:alpha val="58000"/>
            </a:srgbClr>
          </a:solidFill>
        </p:spPr>
        <p:txBody>
          <a:bodyPr wrap="square" rtlCol="0">
            <a:spAutoFit/>
          </a:bodyPr>
          <a:lstStyle/>
          <a:p>
            <a:pPr algn="just"/>
            <a:r>
              <a:rPr lang="en-US" sz="2000" dirty="0" err="1" smtClean="0">
                <a:solidFill>
                  <a:schemeClr val="bg1"/>
                </a:solidFill>
                <a:effectLst>
                  <a:outerShdw blurRad="38100" dist="38100" dir="2700000" algn="tl">
                    <a:srgbClr val="000000">
                      <a:alpha val="43137"/>
                    </a:srgbClr>
                  </a:outerShdw>
                </a:effectLst>
              </a:rPr>
              <a:t>Saarvasri</a:t>
            </a:r>
            <a:r>
              <a:rPr lang="en-US" sz="2000" dirty="0" smtClean="0">
                <a:solidFill>
                  <a:schemeClr val="bg1"/>
                </a:solidFill>
                <a:effectLst>
                  <a:outerShdw blurRad="38100" dist="38100" dir="2700000" algn="tl">
                    <a:srgbClr val="000000">
                      <a:alpha val="43137"/>
                    </a:srgbClr>
                  </a:outerShdw>
                </a:effectLst>
              </a:rPr>
              <a:t> Baby Wash is a gentle and nurturing formula designed to cleanse and care for your baby's delicate skin. This formulation helps to hydrate your baby's skin while being gentle and nurturing</a:t>
            </a:r>
            <a:r>
              <a:rPr lang="en-US" sz="2000" dirty="0">
                <a:solidFill>
                  <a:schemeClr val="bg1"/>
                </a:solidFill>
                <a:effectLst>
                  <a:outerShdw blurRad="38100" dist="38100" dir="2700000" algn="tl">
                    <a:srgbClr val="000000">
                      <a:alpha val="43137"/>
                    </a:srgbClr>
                  </a:outerShdw>
                </a:effectLst>
              </a:rPr>
              <a:t>. </a:t>
            </a:r>
            <a:r>
              <a:rPr lang="en-US" sz="2000" dirty="0" smtClean="0">
                <a:solidFill>
                  <a:schemeClr val="bg1"/>
                </a:solidFill>
                <a:effectLst>
                  <a:outerShdw blurRad="38100" dist="38100" dir="2700000" algn="tl">
                    <a:srgbClr val="000000">
                      <a:alpha val="43137"/>
                    </a:srgbClr>
                  </a:outerShdw>
                </a:effectLst>
              </a:rPr>
              <a:t>It purifies</a:t>
            </a:r>
            <a:r>
              <a:rPr lang="en-US" sz="2000" dirty="0">
                <a:solidFill>
                  <a:schemeClr val="bg1"/>
                </a:solidFill>
                <a:effectLst>
                  <a:outerShdw blurRad="38100" dist="38100" dir="2700000" algn="tl">
                    <a:srgbClr val="000000">
                      <a:alpha val="43137"/>
                    </a:srgbClr>
                  </a:outerShdw>
                </a:effectLst>
              </a:rPr>
              <a:t>, moisturizes and protects baby’s </a:t>
            </a:r>
            <a:r>
              <a:rPr lang="en-US" sz="2000" dirty="0" smtClean="0">
                <a:solidFill>
                  <a:schemeClr val="bg1"/>
                </a:solidFill>
                <a:effectLst>
                  <a:outerShdw blurRad="38100" dist="38100" dir="2700000" algn="tl">
                    <a:srgbClr val="000000">
                      <a:alpha val="43137"/>
                    </a:srgbClr>
                  </a:outerShdw>
                </a:effectLst>
              </a:rPr>
              <a:t>skin, reduces </a:t>
            </a:r>
            <a:r>
              <a:rPr lang="en-US" sz="2000" dirty="0">
                <a:solidFill>
                  <a:schemeClr val="bg1"/>
                </a:solidFill>
                <a:effectLst>
                  <a:outerShdw blurRad="38100" dist="38100" dir="2700000" algn="tl">
                    <a:srgbClr val="000000">
                      <a:alpha val="43137"/>
                    </a:srgbClr>
                  </a:outerShdw>
                </a:effectLst>
              </a:rPr>
              <a:t>skin dryness and treats </a:t>
            </a:r>
            <a:r>
              <a:rPr lang="en-US" sz="2000" dirty="0" smtClean="0">
                <a:solidFill>
                  <a:schemeClr val="bg1"/>
                </a:solidFill>
                <a:effectLst>
                  <a:outerShdw blurRad="38100" dist="38100" dir="2700000" algn="tl">
                    <a:srgbClr val="000000">
                      <a:alpha val="43137"/>
                    </a:srgbClr>
                  </a:outerShdw>
                </a:effectLst>
              </a:rPr>
              <a:t>rashes, maintains </a:t>
            </a:r>
            <a:r>
              <a:rPr lang="en-US" sz="2000" dirty="0">
                <a:solidFill>
                  <a:schemeClr val="bg1"/>
                </a:solidFill>
                <a:effectLst>
                  <a:outerShdw blurRad="38100" dist="38100" dir="2700000" algn="tl">
                    <a:srgbClr val="000000">
                      <a:alpha val="43137"/>
                    </a:srgbClr>
                  </a:outerShdw>
                </a:effectLst>
              </a:rPr>
              <a:t>skin’s moisture, texture and softens the baby’s </a:t>
            </a:r>
            <a:r>
              <a:rPr lang="en-US" sz="2000" dirty="0" smtClean="0">
                <a:solidFill>
                  <a:schemeClr val="bg1"/>
                </a:solidFill>
                <a:effectLst>
                  <a:outerShdw blurRad="38100" dist="38100" dir="2700000" algn="tl">
                    <a:srgbClr val="000000">
                      <a:alpha val="43137"/>
                    </a:srgbClr>
                  </a:outerShdw>
                </a:effectLst>
              </a:rPr>
              <a:t>skin. The </a:t>
            </a:r>
            <a:r>
              <a:rPr lang="en-US" sz="2000" dirty="0">
                <a:solidFill>
                  <a:schemeClr val="bg1"/>
                </a:solidFill>
                <a:effectLst>
                  <a:outerShdw blurRad="38100" dist="38100" dir="2700000" algn="tl">
                    <a:srgbClr val="000000">
                      <a:alpha val="43137"/>
                    </a:srgbClr>
                  </a:outerShdw>
                </a:effectLst>
              </a:rPr>
              <a:t>soothing benefits of </a:t>
            </a:r>
            <a:r>
              <a:rPr lang="en-US" sz="2000" dirty="0" err="1">
                <a:solidFill>
                  <a:schemeClr val="bg1"/>
                </a:solidFill>
                <a:effectLst>
                  <a:outerShdw blurRad="38100" dist="38100" dir="2700000" algn="tl">
                    <a:srgbClr val="000000">
                      <a:alpha val="43137"/>
                    </a:srgbClr>
                  </a:outerShdw>
                </a:effectLst>
              </a:rPr>
              <a:t>Aloevera</a:t>
            </a:r>
            <a:r>
              <a:rPr lang="en-US" sz="2000" dirty="0">
                <a:solidFill>
                  <a:schemeClr val="bg1"/>
                </a:solidFill>
                <a:effectLst>
                  <a:outerShdw blurRad="38100" dist="38100" dir="2700000" algn="tl">
                    <a:srgbClr val="000000">
                      <a:alpha val="43137"/>
                    </a:srgbClr>
                  </a:outerShdw>
                </a:effectLst>
              </a:rPr>
              <a:t> provides intense hydration to baby’s </a:t>
            </a:r>
            <a:r>
              <a:rPr lang="en-US" sz="2000" dirty="0" smtClean="0">
                <a:solidFill>
                  <a:schemeClr val="bg1"/>
                </a:solidFill>
                <a:effectLst>
                  <a:outerShdw blurRad="38100" dist="38100" dir="2700000" algn="tl">
                    <a:srgbClr val="000000">
                      <a:alpha val="43137"/>
                    </a:srgbClr>
                  </a:outerShdw>
                </a:effectLst>
              </a:rPr>
              <a:t>skin.</a:t>
            </a:r>
            <a:endParaRPr lang="en-US" sz="20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3808412" y="4495800"/>
            <a:ext cx="8077200" cy="1191816"/>
          </a:xfrm>
          <a:prstGeom prst="roundRect">
            <a:avLst/>
          </a:prstGeom>
          <a:solidFill>
            <a:srgbClr val="4D9992">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Apply Baby Wash to wet skin, lather gently and rinse thoroughly for a gentle and refreshing cleanse.</a:t>
            </a:r>
            <a:endParaRPr lang="en-US" sz="200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12" y="663180"/>
            <a:ext cx="1656154" cy="59662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3149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2819400" cy="1225868"/>
          </a:xfrm>
          <a:prstGeom prst="roundRect">
            <a:avLst/>
          </a:prstGeom>
          <a:solidFill>
            <a:srgbClr val="A20000"/>
          </a:solidFill>
        </p:spPr>
        <p:txBody>
          <a:bodyPr wrap="square" rtlCol="0">
            <a:spAutoFit/>
          </a:bodyPr>
          <a:lstStyle/>
          <a:p>
            <a:pPr algn="ctr"/>
            <a:r>
              <a:rPr lang="en-US" sz="6600" dirty="0" smtClean="0">
                <a:solidFill>
                  <a:schemeClr val="bg1"/>
                </a:solidFill>
                <a:effectLst>
                  <a:outerShdw blurRad="38100" dist="38100" dir="2700000" algn="tl">
                    <a:srgbClr val="000000">
                      <a:alpha val="43137"/>
                    </a:srgbClr>
                  </a:outerShdw>
                </a:effectLst>
                <a:latin typeface="Forte" pitchFamily="66" charset="0"/>
              </a:rPr>
              <a:t>Soap</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145268"/>
          </a:xfrm>
          <a:prstGeom prst="roundRect">
            <a:avLst/>
          </a:prstGeom>
          <a:solidFill>
            <a:srgbClr val="A20000">
              <a:alpha val="58000"/>
            </a:srgbClr>
          </a:solidFill>
        </p:spPr>
        <p:txBody>
          <a:bodyPr wrap="square" rtlCol="0">
            <a:spAutoFit/>
          </a:bodyPr>
          <a:lstStyle/>
          <a:p>
            <a:pPr algn="just"/>
            <a:r>
              <a:rPr lang="en-US" sz="2000" dirty="0">
                <a:solidFill>
                  <a:schemeClr val="bg1"/>
                </a:solidFill>
                <a:effectLst>
                  <a:outerShdw blurRad="38100" dist="38100" dir="2700000" algn="tl">
                    <a:srgbClr val="000000">
                      <a:alpha val="43137"/>
                    </a:srgbClr>
                  </a:outerShdw>
                </a:effectLst>
              </a:rPr>
              <a:t>The skin of babies tends to dry out. The goodness of milk, aloe </a:t>
            </a:r>
            <a:r>
              <a:rPr lang="en-US" sz="2000" dirty="0" err="1">
                <a:solidFill>
                  <a:schemeClr val="bg1"/>
                </a:solidFill>
                <a:effectLst>
                  <a:outerShdw blurRad="38100" dist="38100" dir="2700000" algn="tl">
                    <a:srgbClr val="000000">
                      <a:alpha val="43137"/>
                    </a:srgbClr>
                  </a:outerShdw>
                </a:effectLst>
              </a:rPr>
              <a:t>vera</a:t>
            </a:r>
            <a:r>
              <a:rPr lang="en-US" sz="2000" dirty="0">
                <a:solidFill>
                  <a:schemeClr val="bg1"/>
                </a:solidFill>
                <a:effectLst>
                  <a:outerShdw blurRad="38100" dist="38100" dir="2700000" algn="tl">
                    <a:srgbClr val="000000">
                      <a:alpha val="43137"/>
                    </a:srgbClr>
                  </a:outerShdw>
                </a:effectLst>
              </a:rPr>
              <a:t>, and olive and almond oil are blended into our soap to shield skin from drying out after washing. The skin is left smooth and silky after the four deep moisturizing ingredients have restored its moisture content. Baby's dry skin will be soothed, moisturized, and gently cleaned with </a:t>
            </a:r>
            <a:r>
              <a:rPr lang="en-US" sz="2000" dirty="0" err="1">
                <a:solidFill>
                  <a:schemeClr val="bg1"/>
                </a:solidFill>
                <a:effectLst>
                  <a:outerShdw blurRad="38100" dist="38100" dir="2700000" algn="tl">
                    <a:srgbClr val="000000">
                      <a:alpha val="43137"/>
                    </a:srgbClr>
                  </a:outerShdw>
                </a:effectLst>
              </a:rPr>
              <a:t>Saarvasri</a:t>
            </a:r>
            <a:r>
              <a:rPr lang="en-US" sz="2000" dirty="0">
                <a:solidFill>
                  <a:schemeClr val="bg1"/>
                </a:solidFill>
                <a:effectLst>
                  <a:outerShdw blurRad="38100" dist="38100" dir="2700000" algn="tl">
                    <a:srgbClr val="000000">
                      <a:alpha val="43137"/>
                    </a:srgbClr>
                  </a:outerShdw>
                </a:effectLst>
              </a:rPr>
              <a:t> Baby Soap. Perfect for dry skin and can be usable in the winter.</a:t>
            </a:r>
            <a:endParaRPr lang="en-US" sz="20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3808412" y="4495800"/>
            <a:ext cx="8077200" cy="1191816"/>
          </a:xfrm>
          <a:prstGeom prst="roundRect">
            <a:avLst/>
          </a:prstGeom>
          <a:solidFill>
            <a:srgbClr val="A20000">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Wet body and face with water, apply the soap generously, work up a lather, and rinse with water.</a:t>
            </a:r>
            <a:endParaRPr lang="en-US" sz="200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12" y="2876412"/>
            <a:ext cx="3183722" cy="3288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443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6">
              <a:lumMod val="20000"/>
              <a:lumOff val="80000"/>
            </a:schemeClr>
          </a:solidFill>
        </p:spPr>
        <p:txBody>
          <a:bodyPr wrap="square" rtlCol="0">
            <a:spAutoFit/>
          </a:bodyPr>
          <a:lstStyle/>
          <a:p>
            <a:r>
              <a:rPr lang="en-US" sz="2400" b="1" dirty="0" smtClean="0">
                <a:ln w="3175">
                  <a:noFill/>
                </a:ln>
                <a:solidFill>
                  <a:schemeClr val="accent6">
                    <a:lumMod val="75000"/>
                  </a:schemeClr>
                </a:solidFill>
                <a:latin typeface="Arial Unicode MS" pitchFamily="34" charset="-128"/>
                <a:ea typeface="Arial Unicode MS" pitchFamily="34" charset="-128"/>
                <a:cs typeface="Arial Unicode MS" pitchFamily="34" charset="-128"/>
              </a:rPr>
              <a:t>BABY</a:t>
            </a:r>
            <a:endParaRPr lang="en-US" sz="2400" b="1" dirty="0">
              <a:ln w="3175">
                <a:noFill/>
              </a:ln>
              <a:solidFill>
                <a:schemeClr val="accent6">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5105400" cy="1225868"/>
          </a:xfrm>
          <a:prstGeom prst="roundRect">
            <a:avLst/>
          </a:prstGeom>
          <a:solidFill>
            <a:srgbClr val="E11D3E"/>
          </a:solidFill>
        </p:spPr>
        <p:txBody>
          <a:bodyPr wrap="square" rtlCol="0">
            <a:spAutoFit/>
          </a:bodyPr>
          <a:lstStyle/>
          <a:p>
            <a:r>
              <a:rPr lang="en-US" sz="6600" dirty="0" smtClean="0">
                <a:solidFill>
                  <a:schemeClr val="bg1"/>
                </a:solidFill>
                <a:effectLst>
                  <a:outerShdw blurRad="38100" dist="38100" dir="2700000" algn="tl">
                    <a:srgbClr val="000000">
                      <a:alpha val="43137"/>
                    </a:srgbClr>
                  </a:outerShdw>
                </a:effectLst>
                <a:latin typeface="Forte" pitchFamily="66" charset="0"/>
              </a:rPr>
              <a:t>Massage Oil</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485787"/>
          </a:xfrm>
          <a:prstGeom prst="roundRect">
            <a:avLst/>
          </a:prstGeom>
          <a:solidFill>
            <a:srgbClr val="E11D3E">
              <a:alpha val="58000"/>
            </a:srgbClr>
          </a:solidFill>
        </p:spPr>
        <p:txBody>
          <a:bodyPr wrap="square" rtlCol="0">
            <a:spAutoFit/>
          </a:bodyPr>
          <a:lstStyle/>
          <a:p>
            <a:pPr algn="just"/>
            <a:r>
              <a:rPr lang="en-US" sz="2000" dirty="0">
                <a:solidFill>
                  <a:schemeClr val="bg1"/>
                </a:solidFill>
                <a:effectLst>
                  <a:outerShdw blurRad="38100" dist="38100" dir="2700000" algn="tl">
                    <a:srgbClr val="000000">
                      <a:alpha val="43137"/>
                    </a:srgbClr>
                  </a:outerShdw>
                </a:effectLst>
              </a:rPr>
              <a:t>It is a well-known fact that massaging a baby daily is important as it helps strengthen their bones and provide nourishment. </a:t>
            </a:r>
            <a:r>
              <a:rPr lang="en-US" sz="2000" dirty="0" err="1">
                <a:solidFill>
                  <a:schemeClr val="bg1"/>
                </a:solidFill>
                <a:effectLst>
                  <a:outerShdw blurRad="38100" dist="38100" dir="2700000" algn="tl">
                    <a:srgbClr val="000000">
                      <a:alpha val="43137"/>
                    </a:srgbClr>
                  </a:outerShdw>
                </a:effectLst>
              </a:rPr>
              <a:t>Saarvasri</a:t>
            </a:r>
            <a:r>
              <a:rPr lang="en-US" sz="2000" dirty="0">
                <a:solidFill>
                  <a:schemeClr val="bg1"/>
                </a:solidFill>
                <a:effectLst>
                  <a:outerShdw blurRad="38100" dist="38100" dir="2700000" algn="tl">
                    <a:srgbClr val="000000">
                      <a:alpha val="43137"/>
                    </a:srgbClr>
                  </a:outerShdw>
                </a:effectLst>
              </a:rPr>
              <a:t> Baby Body Massage Oil is infused with herbs-based oil that helps nourish the baby's skin and promote overall growth and development. It deeply moisturizes and has anti-inflammatory properties to heal, soothe and helping them to have a good sleep. Use daily to protect your baby’s skin from dryness and retain moisture.</a:t>
            </a:r>
          </a:p>
        </p:txBody>
      </p:sp>
      <p:sp>
        <p:nvSpPr>
          <p:cNvPr id="13" name="TextBox 12"/>
          <p:cNvSpPr txBox="1"/>
          <p:nvPr/>
        </p:nvSpPr>
        <p:spPr>
          <a:xfrm>
            <a:off x="3808412" y="4675584"/>
            <a:ext cx="8077200" cy="1191816"/>
          </a:xfrm>
          <a:prstGeom prst="roundRect">
            <a:avLst/>
          </a:prstGeom>
          <a:solidFill>
            <a:srgbClr val="E11D3E">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Pour oil into your hand. Rub both hands together to warm oil. Gently massage all over your baby’s body.</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613" y="472573"/>
            <a:ext cx="1704006" cy="6138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426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2743200" cy="1225868"/>
          </a:xfrm>
          <a:prstGeom prst="roundRect">
            <a:avLst/>
          </a:prstGeom>
          <a:solidFill>
            <a:srgbClr val="425222"/>
          </a:solidFill>
        </p:spPr>
        <p:txBody>
          <a:bodyPr wrap="square" rtlCol="0">
            <a:spAutoFit/>
          </a:bodyPr>
          <a:lstStyle/>
          <a:p>
            <a:pPr algn="ctr"/>
            <a:r>
              <a:rPr lang="en-US" sz="6600" dirty="0" smtClean="0">
                <a:solidFill>
                  <a:schemeClr val="bg1"/>
                </a:solidFill>
                <a:effectLst>
                  <a:outerShdw blurRad="38100" dist="38100" dir="2700000" algn="tl">
                    <a:srgbClr val="000000">
                      <a:alpha val="43137"/>
                    </a:srgbClr>
                  </a:outerShdw>
                </a:effectLst>
                <a:latin typeface="Forte" pitchFamily="66" charset="0"/>
              </a:rPr>
              <a:t>Lotion</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1804749"/>
          </a:xfrm>
          <a:prstGeom prst="roundRect">
            <a:avLst/>
          </a:prstGeom>
          <a:solidFill>
            <a:srgbClr val="425222">
              <a:alpha val="58000"/>
            </a:srgbClr>
          </a:solidFill>
        </p:spPr>
        <p:txBody>
          <a:bodyPr wrap="square" rtlCol="0">
            <a:spAutoFit/>
          </a:bodyPr>
          <a:lstStyle/>
          <a:p>
            <a:pPr algn="just"/>
            <a:r>
              <a:rPr lang="en-US" sz="2000" dirty="0">
                <a:solidFill>
                  <a:schemeClr val="bg1"/>
                </a:solidFill>
                <a:effectLst>
                  <a:outerShdw blurRad="38100" dist="38100" dir="2700000" algn="tl">
                    <a:srgbClr val="000000">
                      <a:alpha val="43137"/>
                    </a:srgbClr>
                  </a:outerShdw>
                </a:effectLst>
              </a:rPr>
              <a:t>SHPL Baby Lotion is a nourishing and hydrating formula designed to keep your baby's skin soft and moisturized</a:t>
            </a:r>
            <a:r>
              <a:rPr lang="en-US" sz="2000" dirty="0" smtClean="0">
                <a:solidFill>
                  <a:schemeClr val="bg1"/>
                </a:solidFill>
                <a:effectLst>
                  <a:outerShdw blurRad="38100" dist="38100" dir="2700000" algn="tl">
                    <a:srgbClr val="000000">
                      <a:alpha val="43137"/>
                    </a:srgbClr>
                  </a:outerShdw>
                </a:effectLst>
              </a:rPr>
              <a:t>. It is rich in powerful </a:t>
            </a:r>
            <a:r>
              <a:rPr lang="en-US" sz="2000" dirty="0">
                <a:solidFill>
                  <a:schemeClr val="bg1"/>
                </a:solidFill>
                <a:effectLst>
                  <a:outerShdw blurRad="38100" dist="38100" dir="2700000" algn="tl">
                    <a:srgbClr val="000000">
                      <a:alpha val="43137"/>
                    </a:srgbClr>
                  </a:outerShdw>
                </a:effectLst>
              </a:rPr>
              <a:t>ingredients like Almond Seed Oil, Avocado Oil, Olive Oil, Wheat Germ </a:t>
            </a:r>
            <a:r>
              <a:rPr lang="en-US" sz="2000" dirty="0" smtClean="0">
                <a:solidFill>
                  <a:schemeClr val="bg1"/>
                </a:solidFill>
                <a:effectLst>
                  <a:outerShdw blurRad="38100" dist="38100" dir="2700000" algn="tl">
                    <a:srgbClr val="000000">
                      <a:alpha val="43137"/>
                    </a:srgbClr>
                  </a:outerShdw>
                </a:effectLst>
              </a:rPr>
              <a:t>Oil &amp; </a:t>
            </a:r>
            <a:r>
              <a:rPr lang="en-US" sz="2000" dirty="0">
                <a:solidFill>
                  <a:schemeClr val="bg1"/>
                </a:solidFill>
                <a:effectLst>
                  <a:outerShdw blurRad="38100" dist="38100" dir="2700000" algn="tl">
                    <a:srgbClr val="000000">
                      <a:alpha val="43137"/>
                    </a:srgbClr>
                  </a:outerShdw>
                </a:effectLst>
              </a:rPr>
              <a:t>Jojoba Oil. </a:t>
            </a:r>
            <a:r>
              <a:rPr lang="en-US" sz="2000" dirty="0" smtClean="0">
                <a:solidFill>
                  <a:schemeClr val="bg1"/>
                </a:solidFill>
                <a:effectLst>
                  <a:outerShdw blurRad="38100" dist="38100" dir="2700000" algn="tl">
                    <a:srgbClr val="000000">
                      <a:alpha val="43137"/>
                    </a:srgbClr>
                  </a:outerShdw>
                </a:effectLst>
              </a:rPr>
              <a:t>It re-hydrates </a:t>
            </a:r>
            <a:r>
              <a:rPr lang="en-US" sz="2000" dirty="0">
                <a:solidFill>
                  <a:schemeClr val="bg1"/>
                </a:solidFill>
                <a:effectLst>
                  <a:outerShdw blurRad="38100" dist="38100" dir="2700000" algn="tl">
                    <a:srgbClr val="000000">
                      <a:alpha val="43137"/>
                    </a:srgbClr>
                  </a:outerShdw>
                </a:effectLst>
              </a:rPr>
              <a:t>dried </a:t>
            </a:r>
            <a:r>
              <a:rPr lang="en-US" sz="2000" dirty="0" smtClean="0">
                <a:solidFill>
                  <a:schemeClr val="bg1"/>
                </a:solidFill>
                <a:effectLst>
                  <a:outerShdw blurRad="38100" dist="38100" dir="2700000" algn="tl">
                    <a:srgbClr val="000000">
                      <a:alpha val="43137"/>
                    </a:srgbClr>
                  </a:outerShdw>
                </a:effectLst>
              </a:rPr>
              <a:t>skin, replenishes </a:t>
            </a:r>
            <a:r>
              <a:rPr lang="en-US" sz="2000" dirty="0">
                <a:solidFill>
                  <a:schemeClr val="bg1"/>
                </a:solidFill>
                <a:effectLst>
                  <a:outerShdw blurRad="38100" dist="38100" dir="2700000" algn="tl">
                    <a:srgbClr val="000000">
                      <a:alpha val="43137"/>
                    </a:srgbClr>
                  </a:outerShdw>
                </a:effectLst>
              </a:rPr>
              <a:t>extra dry or rough spots on the </a:t>
            </a:r>
            <a:r>
              <a:rPr lang="en-US" sz="2000" dirty="0" smtClean="0">
                <a:solidFill>
                  <a:schemeClr val="bg1"/>
                </a:solidFill>
                <a:effectLst>
                  <a:outerShdw blurRad="38100" dist="38100" dir="2700000" algn="tl">
                    <a:srgbClr val="000000">
                      <a:alpha val="43137"/>
                    </a:srgbClr>
                  </a:outerShdw>
                </a:effectLst>
              </a:rPr>
              <a:t>skin, feel </a:t>
            </a:r>
            <a:r>
              <a:rPr lang="en-US" sz="2000" dirty="0">
                <a:solidFill>
                  <a:schemeClr val="bg1"/>
                </a:solidFill>
                <a:effectLst>
                  <a:outerShdw blurRad="38100" dist="38100" dir="2700000" algn="tl">
                    <a:srgbClr val="000000">
                      <a:alpha val="43137"/>
                    </a:srgbClr>
                  </a:outerShdw>
                </a:effectLst>
              </a:rPr>
              <a:t>soft and smell </a:t>
            </a:r>
            <a:r>
              <a:rPr lang="en-US" sz="2000" dirty="0" smtClean="0">
                <a:solidFill>
                  <a:schemeClr val="bg1"/>
                </a:solidFill>
                <a:effectLst>
                  <a:outerShdw blurRad="38100" dist="38100" dir="2700000" algn="tl">
                    <a:srgbClr val="000000">
                      <a:alpha val="43137"/>
                    </a:srgbClr>
                  </a:outerShdw>
                </a:effectLst>
              </a:rPr>
              <a:t>good &amp; keeps </a:t>
            </a:r>
            <a:r>
              <a:rPr lang="en-US" sz="2000" dirty="0">
                <a:solidFill>
                  <a:schemeClr val="bg1"/>
                </a:solidFill>
                <a:effectLst>
                  <a:outerShdw blurRad="38100" dist="38100" dir="2700000" algn="tl">
                    <a:srgbClr val="000000">
                      <a:alpha val="43137"/>
                    </a:srgbClr>
                  </a:outerShdw>
                </a:effectLst>
              </a:rPr>
              <a:t>moisture all day long.</a:t>
            </a:r>
            <a:endParaRPr lang="en-US" sz="2000"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3808412" y="4495800"/>
            <a:ext cx="8077200" cy="1191816"/>
          </a:xfrm>
          <a:prstGeom prst="roundRect">
            <a:avLst/>
          </a:prstGeom>
          <a:solidFill>
            <a:srgbClr val="425222">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Apply a small amount of baby lotion to baby's skin, gently massage and leave it to absorb for soft, hydrated skin.</a:t>
            </a:r>
            <a:endParaRPr lang="en-US" sz="200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12" y="663182"/>
            <a:ext cx="1656153" cy="5966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59895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2514600" cy="510778"/>
          </a:xfrm>
          <a:prstGeom prst="roundRect">
            <a:avLst/>
          </a:prstGeom>
          <a:solidFill>
            <a:schemeClr val="accent4">
              <a:lumMod val="40000"/>
              <a:lumOff val="6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MOISTURISING</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4724400" cy="1225868"/>
          </a:xfrm>
          <a:prstGeom prst="roundRect">
            <a:avLst/>
          </a:prstGeom>
          <a:solidFill>
            <a:schemeClr val="accent4">
              <a:lumMod val="75000"/>
            </a:schemeClr>
          </a:solidFill>
        </p:spPr>
        <p:txBody>
          <a:bodyPr wrap="square" rtlCol="0">
            <a:spAutoFit/>
          </a:bodyPr>
          <a:lstStyle/>
          <a:p>
            <a:r>
              <a:rPr lang="en-US" sz="6600" dirty="0" smtClean="0">
                <a:solidFill>
                  <a:schemeClr val="accent6">
                    <a:lumMod val="20000"/>
                    <a:lumOff val="80000"/>
                  </a:schemeClr>
                </a:solidFill>
                <a:latin typeface="Forte" pitchFamily="66" charset="0"/>
              </a:rPr>
              <a:t>Baby Cream</a:t>
            </a:r>
            <a:endParaRPr lang="en-US" sz="6600" dirty="0">
              <a:solidFill>
                <a:schemeClr val="accent6">
                  <a:lumMod val="20000"/>
                  <a:lumOff val="80000"/>
                </a:schemeClr>
              </a:solidFill>
              <a:latin typeface="Forte" pitchFamily="66" charset="0"/>
            </a:endParaRPr>
          </a:p>
        </p:txBody>
      </p:sp>
      <p:sp>
        <p:nvSpPr>
          <p:cNvPr id="12" name="TextBox 11"/>
          <p:cNvSpPr txBox="1"/>
          <p:nvPr/>
        </p:nvSpPr>
        <p:spPr>
          <a:xfrm>
            <a:off x="3808412" y="2362200"/>
            <a:ext cx="8077200" cy="1804749"/>
          </a:xfrm>
          <a:prstGeom prst="roundRect">
            <a:avLst/>
          </a:prstGeom>
          <a:solidFill>
            <a:schemeClr val="accent4">
              <a:lumMod val="50000"/>
              <a:alpha val="58000"/>
            </a:schemeClr>
          </a:solidFill>
        </p:spPr>
        <p:txBody>
          <a:bodyPr wrap="square" rtlCol="0">
            <a:spAutoFit/>
          </a:bodyPr>
          <a:lstStyle/>
          <a:p>
            <a:pPr algn="just"/>
            <a:r>
              <a:rPr lang="en-US" sz="2000" dirty="0" err="1">
                <a:solidFill>
                  <a:schemeClr val="bg1"/>
                </a:solidFill>
              </a:rPr>
              <a:t>Saarvasri</a:t>
            </a:r>
            <a:r>
              <a:rPr lang="en-US" sz="2000" dirty="0">
                <a:solidFill>
                  <a:schemeClr val="bg1"/>
                </a:solidFill>
              </a:rPr>
              <a:t> </a:t>
            </a:r>
            <a:r>
              <a:rPr lang="en-US" sz="2000" dirty="0" err="1">
                <a:solidFill>
                  <a:schemeClr val="bg1"/>
                </a:solidFill>
              </a:rPr>
              <a:t>Moisturising</a:t>
            </a:r>
            <a:r>
              <a:rPr lang="en-US" sz="2000" dirty="0">
                <a:solidFill>
                  <a:schemeClr val="bg1"/>
                </a:solidFill>
              </a:rPr>
              <a:t> Baby Cream significantly improves the baby’s skin texture. This is mainly due to the presence of</a:t>
            </a:r>
            <a:r>
              <a:rPr lang="en-US" sz="2000" b="1" dirty="0">
                <a:solidFill>
                  <a:schemeClr val="bg1"/>
                </a:solidFill>
              </a:rPr>
              <a:t> </a:t>
            </a:r>
            <a:r>
              <a:rPr lang="en-US" sz="2000" b="1" dirty="0" err="1">
                <a:solidFill>
                  <a:schemeClr val="bg1"/>
                </a:solidFill>
              </a:rPr>
              <a:t>Aloevera</a:t>
            </a:r>
            <a:r>
              <a:rPr lang="en-US" sz="2000" b="1" dirty="0">
                <a:solidFill>
                  <a:schemeClr val="bg1"/>
                </a:solidFill>
              </a:rPr>
              <a:t>, Almond Oil and Olive Oil in it</a:t>
            </a:r>
            <a:r>
              <a:rPr lang="en-US" sz="2000" dirty="0">
                <a:solidFill>
                  <a:schemeClr val="bg1"/>
                </a:solidFill>
              </a:rPr>
              <a:t>. Moreover, it is packed with Vitamin E that helps in soothing the baby’s skin. It helps to reduce swelling and redness on the skin. It moisturizes the skin and keeps it soft, smooth, and gentle</a:t>
            </a:r>
            <a:r>
              <a:rPr lang="en-US" sz="2000" dirty="0" smtClean="0">
                <a:solidFill>
                  <a:schemeClr val="bg1"/>
                </a:solidFill>
              </a:rPr>
              <a:t>.</a:t>
            </a:r>
            <a:endParaRPr lang="en-US" sz="2000" dirty="0">
              <a:solidFill>
                <a:schemeClr val="bg1"/>
              </a:solidFill>
            </a:endParaRPr>
          </a:p>
        </p:txBody>
      </p:sp>
      <p:sp>
        <p:nvSpPr>
          <p:cNvPr id="13" name="TextBox 12"/>
          <p:cNvSpPr txBox="1"/>
          <p:nvPr/>
        </p:nvSpPr>
        <p:spPr>
          <a:xfrm>
            <a:off x="3808412" y="4419600"/>
            <a:ext cx="8077200" cy="1191816"/>
          </a:xfrm>
          <a:prstGeom prst="roundRect">
            <a:avLst/>
          </a:prstGeom>
          <a:solidFill>
            <a:schemeClr val="accent4">
              <a:lumMod val="50000"/>
              <a:alpha val="58000"/>
            </a:schemeClr>
          </a:solidFill>
        </p:spPr>
        <p:txBody>
          <a:bodyPr wrap="square" rtlCol="0">
            <a:spAutoFit/>
          </a:bodyPr>
          <a:lstStyle/>
          <a:p>
            <a:pPr algn="just"/>
            <a:r>
              <a:rPr lang="en-US" sz="2400" b="1" dirty="0" smtClean="0">
                <a:solidFill>
                  <a:schemeClr val="bg1"/>
                </a:solidFill>
              </a:rPr>
              <a:t>HOW TO USE</a:t>
            </a:r>
          </a:p>
          <a:p>
            <a:pPr algn="just"/>
            <a:r>
              <a:rPr lang="en-US" sz="2000" dirty="0" smtClean="0">
                <a:solidFill>
                  <a:schemeClr val="bg1"/>
                </a:solidFill>
              </a:rPr>
              <a:t>Apply </a:t>
            </a:r>
            <a:r>
              <a:rPr lang="en-US" sz="2000" dirty="0">
                <a:solidFill>
                  <a:schemeClr val="bg1"/>
                </a:solidFill>
              </a:rPr>
              <a:t>this cream to the baby’s body and gently massage with your palms in a circular motion.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612" y="663178"/>
            <a:ext cx="1661824" cy="5986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6105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15"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2296" r="47356"/>
          <a:stretch/>
        </p:blipFill>
        <p:spPr bwMode="auto">
          <a:xfrm>
            <a:off x="-1" y="0"/>
            <a:ext cx="12188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35988" y="-22727"/>
            <a:ext cx="723901" cy="990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212" y="44121"/>
            <a:ext cx="638752" cy="848772"/>
          </a:xfrm>
          <a:prstGeom prst="rect">
            <a:avLst/>
          </a:prstGeom>
        </p:spPr>
      </p:pic>
      <p:sp>
        <p:nvSpPr>
          <p:cNvPr id="10" name="TextBox 9"/>
          <p:cNvSpPr txBox="1"/>
          <p:nvPr/>
        </p:nvSpPr>
        <p:spPr>
          <a:xfrm>
            <a:off x="6018212" y="152400"/>
            <a:ext cx="1066800" cy="510778"/>
          </a:xfrm>
          <a:prstGeom prst="roundRect">
            <a:avLst/>
          </a:prstGeom>
          <a:solidFill>
            <a:schemeClr val="accent3">
              <a:lumMod val="20000"/>
              <a:lumOff val="80000"/>
            </a:schemeClr>
          </a:solidFill>
        </p:spPr>
        <p:txBody>
          <a:bodyPr wrap="square" rtlCol="0">
            <a:spAutoFit/>
          </a:bodyPr>
          <a:lstStyle/>
          <a:p>
            <a:r>
              <a:rPr lang="en-US" sz="2400" b="1" dirty="0" smtClean="0">
                <a:ln w="3175">
                  <a:noFill/>
                </a:ln>
                <a:solidFill>
                  <a:schemeClr val="accent4">
                    <a:lumMod val="75000"/>
                  </a:schemeClr>
                </a:solidFill>
                <a:latin typeface="Arial Unicode MS" pitchFamily="34" charset="-128"/>
                <a:ea typeface="Arial Unicode MS" pitchFamily="34" charset="-128"/>
                <a:cs typeface="Arial Unicode MS" pitchFamily="34" charset="-128"/>
              </a:rPr>
              <a:t>BABY </a:t>
            </a:r>
            <a:endParaRPr lang="en-US" sz="2400" b="1" dirty="0">
              <a:ln w="3175">
                <a:noFill/>
              </a:ln>
              <a:solidFill>
                <a:schemeClr val="accent4">
                  <a:lumMod val="75000"/>
                </a:schemeClr>
              </a:solidFill>
              <a:latin typeface="Arial Unicode MS" pitchFamily="34" charset="-128"/>
              <a:ea typeface="Arial Unicode MS" pitchFamily="34" charset="-128"/>
              <a:cs typeface="Arial Unicode MS" pitchFamily="34" charset="-128"/>
            </a:endParaRPr>
          </a:p>
        </p:txBody>
      </p:sp>
      <p:sp>
        <p:nvSpPr>
          <p:cNvPr id="11" name="TextBox 10"/>
          <p:cNvSpPr txBox="1"/>
          <p:nvPr/>
        </p:nvSpPr>
        <p:spPr>
          <a:xfrm>
            <a:off x="6018212" y="732710"/>
            <a:ext cx="3048000" cy="1225868"/>
          </a:xfrm>
          <a:prstGeom prst="roundRect">
            <a:avLst/>
          </a:prstGeom>
          <a:solidFill>
            <a:srgbClr val="B0186F"/>
          </a:solidFill>
        </p:spPr>
        <p:txBody>
          <a:bodyPr wrap="square" rtlCol="0">
            <a:spAutoFit/>
          </a:bodyPr>
          <a:lstStyle/>
          <a:p>
            <a:pPr algn="ctr"/>
            <a:r>
              <a:rPr lang="en-US" sz="6600" dirty="0" smtClean="0">
                <a:solidFill>
                  <a:schemeClr val="bg1"/>
                </a:solidFill>
                <a:effectLst>
                  <a:outerShdw blurRad="38100" dist="38100" dir="2700000" algn="tl">
                    <a:srgbClr val="000000">
                      <a:alpha val="43137"/>
                    </a:srgbClr>
                  </a:outerShdw>
                </a:effectLst>
                <a:latin typeface="Forte" pitchFamily="66" charset="0"/>
              </a:rPr>
              <a:t>Powder</a:t>
            </a:r>
            <a:endParaRPr lang="en-US" sz="6600" dirty="0">
              <a:solidFill>
                <a:schemeClr val="bg1"/>
              </a:solidFill>
              <a:effectLst>
                <a:outerShdw blurRad="38100" dist="38100" dir="2700000" algn="tl">
                  <a:srgbClr val="000000">
                    <a:alpha val="43137"/>
                  </a:srgbClr>
                </a:outerShdw>
              </a:effectLst>
              <a:latin typeface="Forte" pitchFamily="66" charset="0"/>
            </a:endParaRPr>
          </a:p>
        </p:txBody>
      </p:sp>
      <p:sp>
        <p:nvSpPr>
          <p:cNvPr id="12" name="TextBox 11"/>
          <p:cNvSpPr txBox="1"/>
          <p:nvPr/>
        </p:nvSpPr>
        <p:spPr>
          <a:xfrm>
            <a:off x="3808412" y="2133600"/>
            <a:ext cx="8077200" cy="2145268"/>
          </a:xfrm>
          <a:prstGeom prst="roundRect">
            <a:avLst/>
          </a:prstGeom>
          <a:solidFill>
            <a:srgbClr val="B0186F">
              <a:alpha val="58000"/>
            </a:srgbClr>
          </a:solidFill>
        </p:spPr>
        <p:txBody>
          <a:bodyPr wrap="square" rtlCol="0">
            <a:spAutoFit/>
          </a:bodyPr>
          <a:lstStyle/>
          <a:p>
            <a:pPr algn="just"/>
            <a:r>
              <a:rPr lang="en-US" sz="2000" dirty="0" err="1">
                <a:solidFill>
                  <a:schemeClr val="bg1"/>
                </a:solidFill>
                <a:effectLst>
                  <a:outerShdw blurRad="38100" dist="38100" dir="2700000" algn="tl">
                    <a:srgbClr val="000000">
                      <a:alpha val="43137"/>
                    </a:srgbClr>
                  </a:outerShdw>
                </a:effectLst>
              </a:rPr>
              <a:t>Saarvasri</a:t>
            </a:r>
            <a:r>
              <a:rPr lang="en-US" sz="2000" dirty="0">
                <a:solidFill>
                  <a:schemeClr val="bg1"/>
                </a:solidFill>
                <a:effectLst>
                  <a:outerShdw blurRad="38100" dist="38100" dir="2700000" algn="tl">
                    <a:srgbClr val="000000">
                      <a:alpha val="43137"/>
                    </a:srgbClr>
                  </a:outerShdw>
                </a:effectLst>
              </a:rPr>
              <a:t> Baby Hair Oil helps nourish, protect and strengthen your baby's hair, keeping them soft and silky. It is a toxin-free combination of some powerful herbal oils and natural herbs like Black </a:t>
            </a:r>
            <a:r>
              <a:rPr lang="en-US" sz="2000" dirty="0" err="1">
                <a:solidFill>
                  <a:schemeClr val="bg1"/>
                </a:solidFill>
                <a:effectLst>
                  <a:outerShdw blurRad="38100" dist="38100" dir="2700000" algn="tl">
                    <a:srgbClr val="000000">
                      <a:alpha val="43137"/>
                    </a:srgbClr>
                  </a:outerShdw>
                </a:effectLst>
              </a:rPr>
              <a:t>Til</a:t>
            </a:r>
            <a:r>
              <a:rPr lang="en-US" sz="2000" dirty="0">
                <a:solidFill>
                  <a:schemeClr val="bg1"/>
                </a:solidFill>
                <a:effectLst>
                  <a:outerShdw blurRad="38100" dist="38100" dir="2700000" algn="tl">
                    <a:srgbClr val="000000">
                      <a:alpha val="43137"/>
                    </a:srgbClr>
                  </a:outerShdw>
                </a:effectLst>
              </a:rPr>
              <a:t> Oil, Coconut Oil, </a:t>
            </a:r>
            <a:r>
              <a:rPr lang="en-US" sz="2000" dirty="0" err="1">
                <a:solidFill>
                  <a:schemeClr val="bg1"/>
                </a:solidFill>
                <a:effectLst>
                  <a:outerShdw blurRad="38100" dist="38100" dir="2700000" algn="tl">
                    <a:srgbClr val="000000">
                      <a:alpha val="43137"/>
                    </a:srgbClr>
                  </a:outerShdw>
                </a:effectLst>
              </a:rPr>
              <a:t>Anant</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Mul</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Bhringraj</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Amla</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Nili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Indrayan</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Mehendi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Chameli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Brahmi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Sankhpushpi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Bahed</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Malkangi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Bavchi</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Neem</a:t>
            </a:r>
            <a:r>
              <a:rPr lang="en-US" sz="2000" dirty="0">
                <a:solidFill>
                  <a:schemeClr val="bg1"/>
                </a:solidFill>
                <a:effectLst>
                  <a:outerShdw blurRad="38100" dist="38100" dir="2700000" algn="tl">
                    <a:srgbClr val="000000">
                      <a:alpha val="43137"/>
                    </a:srgbClr>
                  </a:outerShdw>
                </a:effectLst>
              </a:rPr>
              <a:t>, </a:t>
            </a:r>
            <a:r>
              <a:rPr lang="en-US" sz="2000" dirty="0" err="1">
                <a:solidFill>
                  <a:schemeClr val="bg1"/>
                </a:solidFill>
                <a:effectLst>
                  <a:outerShdw blurRad="38100" dist="38100" dir="2700000" algn="tl">
                    <a:srgbClr val="000000">
                      <a:alpha val="43137"/>
                    </a:srgbClr>
                  </a:outerShdw>
                </a:effectLst>
              </a:rPr>
              <a:t>Khus</a:t>
            </a:r>
            <a:r>
              <a:rPr lang="en-US" sz="2000" dirty="0">
                <a:solidFill>
                  <a:schemeClr val="bg1"/>
                </a:solidFill>
                <a:effectLst>
                  <a:outerShdw blurRad="38100" dist="38100" dir="2700000" algn="tl">
                    <a:srgbClr val="000000">
                      <a:alpha val="43137"/>
                    </a:srgbClr>
                  </a:outerShdw>
                </a:effectLst>
              </a:rPr>
              <a:t> and </a:t>
            </a:r>
            <a:r>
              <a:rPr lang="en-US" sz="2000" dirty="0" err="1">
                <a:solidFill>
                  <a:schemeClr val="bg1"/>
                </a:solidFill>
                <a:effectLst>
                  <a:outerShdw blurRad="38100" dist="38100" dir="2700000" algn="tl">
                    <a:srgbClr val="000000">
                      <a:alpha val="43137"/>
                    </a:srgbClr>
                  </a:outerShdw>
                </a:effectLst>
              </a:rPr>
              <a:t>Karanj</a:t>
            </a:r>
            <a:r>
              <a:rPr lang="en-US" sz="2000" dirty="0">
                <a:solidFill>
                  <a:schemeClr val="bg1"/>
                </a:solidFill>
                <a:effectLst>
                  <a:outerShdw blurRad="38100" dist="38100" dir="2700000" algn="tl">
                    <a:srgbClr val="000000">
                      <a:alpha val="43137"/>
                    </a:srgbClr>
                  </a:outerShdw>
                </a:effectLst>
              </a:rPr>
              <a:t> to protect delicate hair from damage and dryness.</a:t>
            </a:r>
          </a:p>
        </p:txBody>
      </p:sp>
      <p:sp>
        <p:nvSpPr>
          <p:cNvPr id="13" name="TextBox 12"/>
          <p:cNvSpPr txBox="1"/>
          <p:nvPr/>
        </p:nvSpPr>
        <p:spPr>
          <a:xfrm>
            <a:off x="3808412" y="4495800"/>
            <a:ext cx="8077200" cy="1191816"/>
          </a:xfrm>
          <a:prstGeom prst="roundRect">
            <a:avLst/>
          </a:prstGeom>
          <a:solidFill>
            <a:srgbClr val="B0186F">
              <a:alpha val="58000"/>
            </a:srgbClr>
          </a:solidFill>
        </p:spPr>
        <p:txBody>
          <a:bodyPr wrap="square" rtlCol="0">
            <a:spAutoFit/>
          </a:bodyPr>
          <a:lstStyle/>
          <a:p>
            <a:pPr algn="just"/>
            <a:r>
              <a:rPr lang="en-US" sz="2400" b="1" dirty="0" smtClean="0">
                <a:solidFill>
                  <a:schemeClr val="bg1"/>
                </a:solidFill>
                <a:effectLst>
                  <a:outerShdw blurRad="38100" dist="38100" dir="2700000" algn="tl">
                    <a:srgbClr val="000000">
                      <a:alpha val="43137"/>
                    </a:srgbClr>
                  </a:outerShdw>
                </a:effectLst>
              </a:rPr>
              <a:t>HOW TO USE</a:t>
            </a:r>
          </a:p>
          <a:p>
            <a:pPr algn="just"/>
            <a:r>
              <a:rPr lang="en-US" sz="2000" dirty="0">
                <a:solidFill>
                  <a:schemeClr val="bg1"/>
                </a:solidFill>
                <a:effectLst>
                  <a:outerShdw blurRad="38100" dist="38100" dir="2700000" algn="tl">
                    <a:srgbClr val="000000">
                      <a:alpha val="43137"/>
                    </a:srgbClr>
                  </a:outerShdw>
                </a:effectLst>
              </a:rPr>
              <a:t>Apply oil to the baby’s scalp and gently massage with your fingertips in a circular motion.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490" y="1143000"/>
            <a:ext cx="2133600" cy="54302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5581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TotalTime>
  <Words>910</Words>
  <Application>Microsoft Office PowerPoint</Application>
  <PresentationFormat>Custom</PresentationFormat>
  <Paragraphs>50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13</cp:revision>
  <dcterms:created xsi:type="dcterms:W3CDTF">2006-08-16T00:00:00Z</dcterms:created>
  <dcterms:modified xsi:type="dcterms:W3CDTF">2025-04-01T09:20:41Z</dcterms:modified>
</cp:coreProperties>
</file>