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7" r:id="rId7"/>
    <p:sldId id="262" r:id="rId8"/>
    <p:sldId id="263" r:id="rId9"/>
    <p:sldId id="264" r:id="rId10"/>
    <p:sldId id="265" r:id="rId11"/>
    <p:sldId id="266" r:id="rId12"/>
    <p:sldId id="268"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277"/>
    <a:srgbClr val="FFFF66"/>
    <a:srgbClr val="FF7C80"/>
    <a:srgbClr val="007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691" y="-91"/>
      </p:cViewPr>
      <p:guideLst>
        <p:guide orient="horz" pos="2160"/>
        <p:guide pos="38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01-Apr-25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01-Apr-25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01-Apr-25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01-Apr-25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01-Apr-25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01-Apr-25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01-Apr-25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01-Apr-25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01-Apr-25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01-Apr-25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01-Apr-25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01-Apr-25</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l="10946" r="31993"/>
          <a:stretch/>
        </p:blipFill>
        <p:spPr bwMode="auto">
          <a:xfrm>
            <a:off x="0" y="-9526"/>
            <a:ext cx="12188825" cy="686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78" r="32081"/>
          <a:stretch/>
        </p:blipFill>
        <p:spPr bwMode="auto">
          <a:xfrm>
            <a:off x="-1588" y="1066800"/>
            <a:ext cx="12188178"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5522911" y="-154342"/>
            <a:ext cx="1142998" cy="160214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0134" y="32657"/>
            <a:ext cx="1008553" cy="1340163"/>
          </a:xfrm>
          <a:prstGeom prst="rect">
            <a:avLst/>
          </a:prstGeom>
        </p:spPr>
      </p:pic>
    </p:spTree>
    <p:extLst>
      <p:ext uri="{BB962C8B-B14F-4D97-AF65-F5344CB8AC3E}">
        <p14:creationId xmlns:p14="http://schemas.microsoft.com/office/powerpoint/2010/main" val="195961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401" y="1236820"/>
            <a:ext cx="5688013" cy="565927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198813" y="990600"/>
            <a:ext cx="8629648" cy="2043113"/>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DESCRIPTION &amp; BENEFIT</a:t>
            </a:r>
          </a:p>
          <a:p>
            <a:pPr algn="just"/>
            <a:r>
              <a:rPr lang="en-US" dirty="0"/>
              <a:t>L</a:t>
            </a:r>
            <a:r>
              <a:rPr lang="en-US" dirty="0" smtClean="0"/>
              <a:t>iquid Detergent </a:t>
            </a:r>
            <a:r>
              <a:rPr lang="en-US" dirty="0"/>
              <a:t>has numerous benefits as well. Liquid </a:t>
            </a:r>
            <a:r>
              <a:rPr lang="en-US" dirty="0" smtClean="0"/>
              <a:t>Detergent </a:t>
            </a:r>
            <a:r>
              <a:rPr lang="en-US" dirty="0"/>
              <a:t>has the key advantage of already being a liquid, which means that it dissolves immediately into the machine as the water starts to fill. Liquid Detergent is ideal for fully-automatic washing machines, and works well on </a:t>
            </a:r>
            <a:r>
              <a:rPr lang="en-US" dirty="0" err="1"/>
              <a:t>coloured</a:t>
            </a:r>
            <a:r>
              <a:rPr lang="en-US" dirty="0"/>
              <a:t> loads because it is gentler. The liquid detergent formula works to remove tough stains in 1 wash inside the machine, particularly grease stains</a:t>
            </a:r>
            <a:r>
              <a:rPr lang="en-US" dirty="0" smtClean="0"/>
              <a:t>.</a:t>
            </a:r>
            <a:endParaRPr lang="en-US" dirty="0"/>
          </a:p>
        </p:txBody>
      </p:sp>
      <p:sp>
        <p:nvSpPr>
          <p:cNvPr id="8" name="TextBox 7"/>
          <p:cNvSpPr txBox="1"/>
          <p:nvPr/>
        </p:nvSpPr>
        <p:spPr>
          <a:xfrm>
            <a:off x="3198812" y="3352800"/>
            <a:ext cx="2897188" cy="1736646"/>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HOW TO USE</a:t>
            </a:r>
          </a:p>
          <a:p>
            <a:pPr algn="just"/>
            <a:r>
              <a:rPr lang="en-US" dirty="0"/>
              <a:t>Mix the </a:t>
            </a:r>
            <a:r>
              <a:rPr lang="en-US" dirty="0" smtClean="0"/>
              <a:t>Liquid Detergent </a:t>
            </a:r>
            <a:r>
              <a:rPr lang="en-US" dirty="0"/>
              <a:t>with water as per your requirement and </a:t>
            </a:r>
            <a:r>
              <a:rPr lang="en-US" dirty="0" smtClean="0"/>
              <a:t>wash your clothes.</a:t>
            </a:r>
            <a:endParaRPr lang="en-US" dirty="0"/>
          </a:p>
        </p:txBody>
      </p:sp>
      <p:pic>
        <p:nvPicPr>
          <p:cNvPr id="17" name="Picture 16" descr="SHPL PPT TITLE (1).png">
            <a:extLst>
              <a:ext uri="{FF2B5EF4-FFF2-40B4-BE49-F238E27FC236}">
                <a16:creationId xmlns="" xmlns:a16="http://schemas.microsoft.com/office/drawing/2014/main" id="{F6A284CA-1F65-461D-8B69-0FF7346B9CC3}"/>
              </a:ext>
            </a:extLst>
          </p:cNvPr>
          <p:cNvPicPr>
            <a:picLocks noChangeAspect="1"/>
          </p:cNvPicPr>
          <p:nvPr/>
        </p:nvPicPr>
        <p:blipFill>
          <a:blip r:embed="rId3" cstate="print"/>
          <a:stretch>
            <a:fillRect/>
          </a:stretch>
        </p:blipFill>
        <p:spPr>
          <a:xfrm>
            <a:off x="0" y="0"/>
            <a:ext cx="12192000" cy="844550"/>
          </a:xfrm>
          <a:prstGeom prst="rect">
            <a:avLst/>
          </a:prstGeom>
        </p:spPr>
      </p:pic>
      <p:sp>
        <p:nvSpPr>
          <p:cNvPr id="16" name="TextBox 15"/>
          <p:cNvSpPr txBox="1"/>
          <p:nvPr/>
        </p:nvSpPr>
        <p:spPr>
          <a:xfrm>
            <a:off x="2741612" y="-85130"/>
            <a:ext cx="7315200" cy="923330"/>
          </a:xfrm>
          <a:prstGeom prst="rect">
            <a:avLst/>
          </a:prstGeom>
          <a:noFill/>
        </p:spPr>
        <p:txBody>
          <a:bodyPr wrap="square" rtlCol="0">
            <a:spAutoFit/>
          </a:bodyPr>
          <a:lstStyle/>
          <a:p>
            <a:r>
              <a:rPr lang="en-US" sz="5400" b="1" dirty="0" smtClean="0">
                <a:ln w="3175">
                  <a:solidFill>
                    <a:schemeClr val="tx1"/>
                  </a:solidFill>
                </a:ln>
                <a:solidFill>
                  <a:schemeClr val="accent1">
                    <a:lumMod val="20000"/>
                    <a:lumOff val="80000"/>
                  </a:schemeClr>
                </a:solidFill>
                <a:effectLst>
                  <a:outerShdw blurRad="38100" dist="38100" dir="2700000" algn="tl">
                    <a:srgbClr val="000000">
                      <a:alpha val="43137"/>
                    </a:srgbClr>
                  </a:outerShdw>
                </a:effectLst>
                <a:latin typeface="Arial" pitchFamily="34" charset="0"/>
                <a:cs typeface="Arial" pitchFamily="34" charset="0"/>
              </a:rPr>
              <a:t>LIQUID DETERGENT</a:t>
            </a:r>
            <a:endParaRPr lang="en-US" sz="5400" b="1" dirty="0">
              <a:ln w="3175">
                <a:solidFill>
                  <a:schemeClr val="tx1"/>
                </a:solidFill>
              </a:ln>
              <a:solidFill>
                <a:schemeClr val="accent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TextBox 14"/>
          <p:cNvSpPr txBox="1"/>
          <p:nvPr/>
        </p:nvSpPr>
        <p:spPr>
          <a:xfrm>
            <a:off x="74612" y="-22086"/>
            <a:ext cx="3124200" cy="707886"/>
          </a:xfrm>
          <a:prstGeom prst="rect">
            <a:avLst/>
          </a:prstGeom>
          <a:noFill/>
        </p:spPr>
        <p:txBody>
          <a:bodyPr wrap="square" rtlCol="0">
            <a:spAutoFit/>
          </a:bodyPr>
          <a:lstStyle/>
          <a:p>
            <a:r>
              <a:rPr lang="en-US" sz="4000" dirty="0" smtClean="0">
                <a:solidFill>
                  <a:schemeClr val="accent6">
                    <a:lumMod val="40000"/>
                    <a:lumOff val="60000"/>
                  </a:schemeClr>
                </a:solidFill>
                <a:effectLst>
                  <a:outerShdw blurRad="38100" dist="38100" dir="2700000" algn="tl">
                    <a:srgbClr val="000000">
                      <a:alpha val="43137"/>
                    </a:srgbClr>
                  </a:outerShdw>
                </a:effectLst>
                <a:latin typeface="Arial Rounded MT Bold" pitchFamily="34" charset="0"/>
              </a:rPr>
              <a:t>SPANGLE</a:t>
            </a:r>
            <a:endParaRPr lang="en-US" sz="4000" dirty="0">
              <a:solidFill>
                <a:schemeClr val="accent6">
                  <a:lumMod val="40000"/>
                  <a:lumOff val="60000"/>
                </a:schemeClr>
              </a:solidFill>
              <a:effectLst>
                <a:outerShdw blurRad="38100" dist="38100" dir="2700000" algn="tl">
                  <a:srgbClr val="000000">
                    <a:alpha val="43137"/>
                  </a:srgbClr>
                </a:outerShdw>
              </a:effectLst>
              <a:latin typeface="Arial Rounded MT Bold" pitchFamily="34" charset="0"/>
            </a:endParaRPr>
          </a:p>
        </p:txBody>
      </p:sp>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11976" r="8574"/>
          <a:stretch/>
        </p:blipFill>
        <p:spPr>
          <a:xfrm>
            <a:off x="7008811" y="3270538"/>
            <a:ext cx="4819649" cy="32992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0801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98812" y="1219200"/>
            <a:ext cx="8763000" cy="1430179"/>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DESCRIPTION &amp; BENEFIT</a:t>
            </a:r>
          </a:p>
          <a:p>
            <a:pPr algn="just"/>
            <a:r>
              <a:rPr lang="en-US" dirty="0" smtClean="0"/>
              <a:t>It possesses </a:t>
            </a:r>
            <a:r>
              <a:rPr lang="en-US" dirty="0"/>
              <a:t>good cleansing power in both cold and warm water. It </a:t>
            </a:r>
            <a:r>
              <a:rPr lang="en-US" dirty="0" smtClean="0"/>
              <a:t>is </a:t>
            </a:r>
            <a:r>
              <a:rPr lang="en-US" dirty="0"/>
              <a:t>readily </a:t>
            </a:r>
            <a:r>
              <a:rPr lang="en-US" dirty="0" smtClean="0"/>
              <a:t>soluble </a:t>
            </a:r>
            <a:r>
              <a:rPr lang="en-US" dirty="0"/>
              <a:t>to give a good lather which does not quickly wear down. It </a:t>
            </a:r>
            <a:r>
              <a:rPr lang="en-US" dirty="0" smtClean="0"/>
              <a:t>does </a:t>
            </a:r>
            <a:r>
              <a:rPr lang="en-US" dirty="0"/>
              <a:t>not contain substances that can harm fabrics or the user's hand.</a:t>
            </a:r>
          </a:p>
        </p:txBody>
      </p:sp>
      <p:sp>
        <p:nvSpPr>
          <p:cNvPr id="8" name="TextBox 7"/>
          <p:cNvSpPr txBox="1"/>
          <p:nvPr/>
        </p:nvSpPr>
        <p:spPr>
          <a:xfrm>
            <a:off x="3198812" y="3216354"/>
            <a:ext cx="2895600" cy="1736646"/>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HOW TO USE</a:t>
            </a:r>
          </a:p>
          <a:p>
            <a:pPr algn="just"/>
            <a:r>
              <a:rPr lang="en-US" dirty="0"/>
              <a:t>Mix the </a:t>
            </a:r>
            <a:r>
              <a:rPr lang="en-US" dirty="0" smtClean="0"/>
              <a:t>Detergent Powder with </a:t>
            </a:r>
            <a:r>
              <a:rPr lang="en-US" dirty="0"/>
              <a:t>water as per your requirement and wash your clothes.</a:t>
            </a:r>
          </a:p>
        </p:txBody>
      </p:sp>
      <p:pic>
        <p:nvPicPr>
          <p:cNvPr id="17" name="Picture 16" descr="SHPL PPT TITLE (1).png">
            <a:extLst>
              <a:ext uri="{FF2B5EF4-FFF2-40B4-BE49-F238E27FC236}">
                <a16:creationId xmlns="" xmlns:a16="http://schemas.microsoft.com/office/drawing/2014/main" id="{F6A284CA-1F65-461D-8B69-0FF7346B9CC3}"/>
              </a:ext>
            </a:extLst>
          </p:cNvPr>
          <p:cNvPicPr>
            <a:picLocks noChangeAspect="1"/>
          </p:cNvPicPr>
          <p:nvPr/>
        </p:nvPicPr>
        <p:blipFill>
          <a:blip r:embed="rId2" cstate="print"/>
          <a:stretch>
            <a:fillRect/>
          </a:stretch>
        </p:blipFill>
        <p:spPr>
          <a:xfrm>
            <a:off x="0" y="0"/>
            <a:ext cx="12192000" cy="844550"/>
          </a:xfrm>
          <a:prstGeom prst="rect">
            <a:avLst/>
          </a:prstGeom>
        </p:spPr>
      </p:pic>
      <p:sp>
        <p:nvSpPr>
          <p:cNvPr id="16" name="TextBox 15"/>
          <p:cNvSpPr txBox="1"/>
          <p:nvPr/>
        </p:nvSpPr>
        <p:spPr>
          <a:xfrm>
            <a:off x="2665412" y="-76200"/>
            <a:ext cx="7696200" cy="923330"/>
          </a:xfrm>
          <a:prstGeom prst="rect">
            <a:avLst/>
          </a:prstGeom>
          <a:noFill/>
        </p:spPr>
        <p:txBody>
          <a:bodyPr wrap="square" rtlCol="0">
            <a:spAutoFit/>
          </a:bodyPr>
          <a:lstStyle/>
          <a:p>
            <a:r>
              <a:rPr lang="en-US" sz="5400" b="1" dirty="0" smtClean="0">
                <a:solidFill>
                  <a:schemeClr val="accent6">
                    <a:lumMod val="40000"/>
                    <a:lumOff val="60000"/>
                  </a:schemeClr>
                </a:solidFill>
                <a:effectLst>
                  <a:outerShdw blurRad="38100" dist="38100" dir="2700000" algn="tl">
                    <a:srgbClr val="000000">
                      <a:alpha val="43137"/>
                    </a:srgbClr>
                  </a:outerShdw>
                </a:effectLst>
                <a:latin typeface="Arial" pitchFamily="34" charset="0"/>
                <a:cs typeface="Arial" pitchFamily="34" charset="0"/>
              </a:rPr>
              <a:t>DETERGENT POWDER</a:t>
            </a:r>
            <a:endParaRPr lang="en-US" sz="5400" b="1" dirty="0">
              <a:solidFill>
                <a:schemeClr val="accent6">
                  <a:lumMod val="40000"/>
                  <a:lumOff val="6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TextBox 14"/>
          <p:cNvSpPr txBox="1"/>
          <p:nvPr/>
        </p:nvSpPr>
        <p:spPr>
          <a:xfrm>
            <a:off x="23294" y="0"/>
            <a:ext cx="4419600" cy="707886"/>
          </a:xfrm>
          <a:prstGeom prst="rect">
            <a:avLst/>
          </a:prstGeom>
          <a:noFill/>
        </p:spPr>
        <p:txBody>
          <a:bodyPr wrap="square" rtlCol="0">
            <a:spAutoFit/>
          </a:bodyPr>
          <a:lstStyle/>
          <a:p>
            <a:r>
              <a:rPr lang="en-US" sz="4000" dirty="0" smtClean="0">
                <a:solidFill>
                  <a:schemeClr val="accent6">
                    <a:lumMod val="40000"/>
                    <a:lumOff val="60000"/>
                  </a:schemeClr>
                </a:solidFill>
                <a:effectLst>
                  <a:outerShdw blurRad="38100" dist="38100" dir="2700000" algn="tl">
                    <a:srgbClr val="000000">
                      <a:alpha val="43137"/>
                    </a:srgbClr>
                  </a:outerShdw>
                </a:effectLst>
                <a:latin typeface="Arial Rounded MT Bold" pitchFamily="34" charset="0"/>
              </a:rPr>
              <a:t>SPANGLE</a:t>
            </a:r>
            <a:endParaRPr lang="en-US" sz="4000" dirty="0">
              <a:solidFill>
                <a:schemeClr val="accent6">
                  <a:lumMod val="40000"/>
                  <a:lumOff val="60000"/>
                </a:schemeClr>
              </a:solidFill>
              <a:effectLst>
                <a:outerShdw blurRad="38100" dist="38100" dir="2700000" algn="tl">
                  <a:srgbClr val="000000">
                    <a:alpha val="43137"/>
                  </a:srgbClr>
                </a:outerShdw>
              </a:effectLst>
              <a:latin typeface="Arial Rounded MT Bold" pitchFamily="34" charset="0"/>
            </a:endParaRP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7342" r="8485"/>
          <a:stretch/>
        </p:blipFill>
        <p:spPr>
          <a:xfrm>
            <a:off x="6822493" y="3276600"/>
            <a:ext cx="5139320" cy="3205401"/>
          </a:xfrm>
          <a:prstGeom prst="rect">
            <a:avLst/>
          </a:prstGeom>
          <a:ln>
            <a:noFill/>
          </a:ln>
          <a:effectLst>
            <a:outerShdw blurRad="292100" dist="139700" dir="2700000" algn="tl" rotWithShape="0">
              <a:srgbClr val="333333">
                <a:alpha val="65000"/>
              </a:srgbClr>
            </a:outerShdw>
          </a:effec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737" r="19335"/>
          <a:stretch/>
        </p:blipFill>
        <p:spPr bwMode="auto">
          <a:xfrm>
            <a:off x="35702" y="1446758"/>
            <a:ext cx="2817845" cy="541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7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88825" cy="6856214"/>
          </a:xfrm>
        </p:spPr>
      </p:pic>
      <p:sp>
        <p:nvSpPr>
          <p:cNvPr id="5" name="TextBox 4"/>
          <p:cNvSpPr txBox="1"/>
          <p:nvPr/>
        </p:nvSpPr>
        <p:spPr>
          <a:xfrm>
            <a:off x="379412" y="1600200"/>
            <a:ext cx="6248400" cy="1569660"/>
          </a:xfrm>
          <a:prstGeom prst="rect">
            <a:avLst/>
          </a:prstGeom>
          <a:noFill/>
        </p:spPr>
        <p:txBody>
          <a:bodyPr wrap="square" rtlCol="0">
            <a:spAutoFit/>
          </a:bodyPr>
          <a:lstStyle/>
          <a:p>
            <a:r>
              <a:rPr lang="en-US" sz="9600" dirty="0" smtClean="0">
                <a:solidFill>
                  <a:schemeClr val="bg1"/>
                </a:solidFill>
                <a:latin typeface="Britannic Bold" pitchFamily="34" charset="0"/>
              </a:rPr>
              <a:t>Thank You</a:t>
            </a:r>
            <a:endParaRPr lang="en-US" sz="9600" dirty="0">
              <a:solidFill>
                <a:schemeClr val="bg1"/>
              </a:solidFill>
              <a:latin typeface="Britannic Bold" pitchFamily="34" charset="0"/>
            </a:endParaRPr>
          </a:p>
        </p:txBody>
      </p:sp>
    </p:spTree>
    <p:extLst>
      <p:ext uri="{BB962C8B-B14F-4D97-AF65-F5344CB8AC3E}">
        <p14:creationId xmlns:p14="http://schemas.microsoft.com/office/powerpoint/2010/main" val="3812487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87638" y="932021"/>
            <a:ext cx="9274174" cy="2043113"/>
          </a:xfrm>
          <a:prstGeom prst="roundRect">
            <a:avLst/>
          </a:prstGeom>
          <a:solidFill>
            <a:schemeClr val="accent6">
              <a:lumMod val="20000"/>
              <a:lumOff val="80000"/>
              <a:alpha val="70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DESCRIPTION</a:t>
            </a:r>
          </a:p>
          <a:p>
            <a:pPr algn="just"/>
            <a:r>
              <a:rPr lang="en-US" dirty="0"/>
              <a:t>SPANGLE CONCENTRATE FLOOR CLEANER is much more beneficial than a normal cleaner. SPANGLE CONCENTRATE FLOOR CLEANER advanced formula keeps marble and granite floor sparking clean &amp; maintain hygiene. It gives you the cleanliness that is ideal for floor, toilet, basin, etc. It is safe on hands. It is specially formulated to clean grease and stubborn stains. It is environment-friendly and gives a pleasant lingering pine fragrance.</a:t>
            </a:r>
            <a:endParaRPr lang="en-US" dirty="0"/>
          </a:p>
        </p:txBody>
      </p:sp>
      <p:sp>
        <p:nvSpPr>
          <p:cNvPr id="8" name="TextBox 7"/>
          <p:cNvSpPr txBox="1"/>
          <p:nvPr/>
        </p:nvSpPr>
        <p:spPr>
          <a:xfrm>
            <a:off x="2556588" y="3505200"/>
            <a:ext cx="3635374" cy="1736646"/>
          </a:xfrm>
          <a:prstGeom prst="roundRect">
            <a:avLst/>
          </a:prstGeom>
          <a:solidFill>
            <a:schemeClr val="accent6">
              <a:lumMod val="20000"/>
              <a:lumOff val="80000"/>
              <a:alpha val="70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HOW TO USE</a:t>
            </a:r>
          </a:p>
          <a:p>
            <a:pPr algn="just"/>
            <a:r>
              <a:rPr lang="en-US" dirty="0"/>
              <a:t>Sweep the floor to remove dust. Add 2 caps to a small bucket of water (6 </a:t>
            </a:r>
            <a:r>
              <a:rPr lang="en-US" dirty="0" err="1"/>
              <a:t>lt</a:t>
            </a:r>
            <a:r>
              <a:rPr lang="en-US" dirty="0"/>
              <a:t>). Squeeze after every mop as usual, leave to dry.</a:t>
            </a:r>
            <a:endParaRPr lang="en-US" dirty="0" smtClean="0"/>
          </a:p>
        </p:txBody>
      </p:sp>
      <p:pic>
        <p:nvPicPr>
          <p:cNvPr id="15" name="Picture 14" descr="SHPL PPT TITLE (1).png">
            <a:extLst>
              <a:ext uri="{FF2B5EF4-FFF2-40B4-BE49-F238E27FC236}">
                <a16:creationId xmlns="" xmlns:a16="http://schemas.microsoft.com/office/drawing/2014/main" id="{F6A284CA-1F65-461D-8B69-0FF7346B9CC3}"/>
              </a:ext>
            </a:extLst>
          </p:cNvPr>
          <p:cNvPicPr>
            <a:picLocks noChangeAspect="1"/>
          </p:cNvPicPr>
          <p:nvPr/>
        </p:nvPicPr>
        <p:blipFill>
          <a:blip r:embed="rId2" cstate="print"/>
          <a:stretch>
            <a:fillRect/>
          </a:stretch>
        </p:blipFill>
        <p:spPr>
          <a:xfrm>
            <a:off x="0" y="0"/>
            <a:ext cx="12192000" cy="844550"/>
          </a:xfrm>
          <a:prstGeom prst="rect">
            <a:avLst/>
          </a:prstGeom>
        </p:spPr>
      </p:pic>
      <p:sp>
        <p:nvSpPr>
          <p:cNvPr id="11" name="TextBox 10"/>
          <p:cNvSpPr txBox="1"/>
          <p:nvPr/>
        </p:nvSpPr>
        <p:spPr>
          <a:xfrm>
            <a:off x="-1" y="76200"/>
            <a:ext cx="12188825" cy="646331"/>
          </a:xfrm>
          <a:prstGeom prst="rect">
            <a:avLst/>
          </a:prstGeom>
          <a:noFill/>
        </p:spPr>
        <p:txBody>
          <a:bodyPr wrap="square" rtlCol="0">
            <a:spAutoFit/>
          </a:bodyPr>
          <a:lstStyle/>
          <a:p>
            <a:r>
              <a:rPr lang="en-US" sz="3600" dirty="0" smtClean="0">
                <a:solidFill>
                  <a:schemeClr val="bg1"/>
                </a:solidFill>
                <a:latin typeface="Arial" pitchFamily="34" charset="0"/>
                <a:cs typeface="Arial" pitchFamily="34" charset="0"/>
              </a:rPr>
              <a:t>SPANGLE </a:t>
            </a:r>
            <a:r>
              <a:rPr lang="en-US" sz="3600" b="1" dirty="0" smtClean="0">
                <a:solidFill>
                  <a:schemeClr val="accent5">
                    <a:lumMod val="20000"/>
                    <a:lumOff val="80000"/>
                  </a:schemeClr>
                </a:solidFill>
                <a:latin typeface="Arial Rounded MT Bold" pitchFamily="34" charset="0"/>
              </a:rPr>
              <a:t>CONCENTRATED FLOOR CLEANER</a:t>
            </a:r>
            <a:endParaRPr lang="en-US" sz="3600" b="1" dirty="0">
              <a:solidFill>
                <a:schemeClr val="accent5">
                  <a:lumMod val="20000"/>
                  <a:lumOff val="80000"/>
                </a:schemeClr>
              </a:solidFill>
              <a:latin typeface="Arial Rounded MT Bold"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212" y="3214396"/>
            <a:ext cx="5562600" cy="3319091"/>
          </a:xfrm>
          <a:prstGeom prst="rect">
            <a:avLst/>
          </a:prstGeom>
          <a:ln>
            <a:noFill/>
          </a:ln>
          <a:effectLst>
            <a:outerShdw blurRad="292100" dist="139700" dir="2700000" algn="tl" rotWithShape="0">
              <a:srgbClr val="333333">
                <a:alpha val="65000"/>
              </a:srgbClr>
            </a:outerShdw>
          </a:effec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5961"/>
          <a:stretch/>
        </p:blipFill>
        <p:spPr bwMode="auto">
          <a:xfrm>
            <a:off x="-839788" y="2110079"/>
            <a:ext cx="3396376" cy="4733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062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1" y="533400"/>
            <a:ext cx="6172200" cy="664672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360612" y="990600"/>
            <a:ext cx="9629776" cy="1736646"/>
          </a:xfrm>
          <a:prstGeom prst="roundRect">
            <a:avLst/>
          </a:prstGeom>
          <a:solidFill>
            <a:schemeClr val="bg2">
              <a:alpha val="80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DESCRIPTION</a:t>
            </a:r>
          </a:p>
          <a:p>
            <a:pPr algn="just"/>
            <a:r>
              <a:rPr lang="en-US" dirty="0"/>
              <a:t>High quality </a:t>
            </a:r>
            <a:r>
              <a:rPr lang="en-US" dirty="0" err="1" smtClean="0"/>
              <a:t>Saarvasri</a:t>
            </a:r>
            <a:r>
              <a:rPr lang="en-US" dirty="0" smtClean="0"/>
              <a:t> </a:t>
            </a:r>
            <a:r>
              <a:rPr lang="en-US" dirty="0"/>
              <a:t>Herbs Car Wash removes dirt quickly and thoroughly. It has a soft feel to the water which can give the best results when washing cars with extra foam based </a:t>
            </a:r>
            <a:r>
              <a:rPr lang="en-US" dirty="0" smtClean="0"/>
              <a:t>formulas. </a:t>
            </a:r>
            <a:r>
              <a:rPr lang="en-US" dirty="0"/>
              <a:t>The Super Silk formula is enriched with a gloss enhancer and wax to provide a Super Silk finish to all </a:t>
            </a:r>
            <a:r>
              <a:rPr lang="en-US" dirty="0" smtClean="0"/>
              <a:t>painted </a:t>
            </a:r>
            <a:r>
              <a:rPr lang="en-US" dirty="0"/>
              <a:t>and glass surfaces.</a:t>
            </a:r>
          </a:p>
        </p:txBody>
      </p:sp>
      <p:sp>
        <p:nvSpPr>
          <p:cNvPr id="8" name="TextBox 7"/>
          <p:cNvSpPr txBox="1"/>
          <p:nvPr/>
        </p:nvSpPr>
        <p:spPr>
          <a:xfrm>
            <a:off x="2360613" y="4210288"/>
            <a:ext cx="4495800" cy="1123712"/>
          </a:xfrm>
          <a:prstGeom prst="roundRect">
            <a:avLst/>
          </a:prstGeom>
          <a:solidFill>
            <a:schemeClr val="bg2">
              <a:alpha val="80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HOW TO USE</a:t>
            </a:r>
          </a:p>
          <a:p>
            <a:pPr algn="just"/>
            <a:r>
              <a:rPr lang="en-US" dirty="0"/>
              <a:t>Mix a few drops of </a:t>
            </a:r>
            <a:r>
              <a:rPr lang="en-US" dirty="0" smtClean="0"/>
              <a:t>Car Wash with </a:t>
            </a:r>
            <a:r>
              <a:rPr lang="en-US" dirty="0"/>
              <a:t>water as per your requirement and apply.</a:t>
            </a:r>
          </a:p>
        </p:txBody>
      </p:sp>
      <p:pic>
        <p:nvPicPr>
          <p:cNvPr id="17" name="Picture 16" descr="SHPL PPT TITLE (1).png">
            <a:extLst>
              <a:ext uri="{FF2B5EF4-FFF2-40B4-BE49-F238E27FC236}">
                <a16:creationId xmlns="" xmlns:a16="http://schemas.microsoft.com/office/drawing/2014/main" id="{F6A284CA-1F65-461D-8B69-0FF7346B9CC3}"/>
              </a:ext>
            </a:extLst>
          </p:cNvPr>
          <p:cNvPicPr>
            <a:picLocks noChangeAspect="1"/>
          </p:cNvPicPr>
          <p:nvPr/>
        </p:nvPicPr>
        <p:blipFill>
          <a:blip r:embed="rId3" cstate="print"/>
          <a:stretch>
            <a:fillRect/>
          </a:stretch>
        </p:blipFill>
        <p:spPr>
          <a:xfrm>
            <a:off x="0" y="0"/>
            <a:ext cx="12192000" cy="844550"/>
          </a:xfrm>
          <a:prstGeom prst="rect">
            <a:avLst/>
          </a:prstGeom>
        </p:spPr>
      </p:pic>
      <p:sp>
        <p:nvSpPr>
          <p:cNvPr id="16" name="TextBox 15"/>
          <p:cNvSpPr txBox="1"/>
          <p:nvPr/>
        </p:nvSpPr>
        <p:spPr>
          <a:xfrm>
            <a:off x="4570412" y="-131723"/>
            <a:ext cx="5294312" cy="1107996"/>
          </a:xfrm>
          <a:prstGeom prst="rect">
            <a:avLst/>
          </a:prstGeom>
          <a:noFill/>
        </p:spPr>
        <p:txBody>
          <a:bodyPr wrap="square" rtlCol="0">
            <a:spAutoFit/>
          </a:bodyPr>
          <a:lstStyle/>
          <a:p>
            <a:r>
              <a:rPr lang="en-US" sz="6600" b="1" dirty="0" smtClean="0">
                <a:solidFill>
                  <a:schemeClr val="accent4">
                    <a:lumMod val="20000"/>
                    <a:lumOff val="80000"/>
                  </a:schemeClr>
                </a:solidFill>
                <a:latin typeface="Arial" pitchFamily="34" charset="0"/>
                <a:cs typeface="Arial" pitchFamily="34" charset="0"/>
              </a:rPr>
              <a:t>CAR WASH</a:t>
            </a:r>
            <a:endParaRPr lang="en-US" sz="6600" b="1" dirty="0">
              <a:solidFill>
                <a:schemeClr val="accent4">
                  <a:lumMod val="20000"/>
                  <a:lumOff val="80000"/>
                </a:schemeClr>
              </a:solidFill>
              <a:latin typeface="Arial" pitchFamily="34" charset="0"/>
              <a:cs typeface="Arial" pitchFamily="34" charset="0"/>
            </a:endParaRPr>
          </a:p>
        </p:txBody>
      </p:sp>
      <p:sp>
        <p:nvSpPr>
          <p:cNvPr id="15" name="TextBox 14"/>
          <p:cNvSpPr txBox="1"/>
          <p:nvPr/>
        </p:nvSpPr>
        <p:spPr>
          <a:xfrm>
            <a:off x="150812" y="68332"/>
            <a:ext cx="4419600" cy="707886"/>
          </a:xfrm>
          <a:prstGeom prst="rect">
            <a:avLst/>
          </a:prstGeom>
          <a:noFill/>
        </p:spPr>
        <p:txBody>
          <a:bodyPr wrap="square" rtlCol="0">
            <a:spAutoFit/>
          </a:bodyPr>
          <a:lstStyle/>
          <a:p>
            <a:r>
              <a:rPr lang="en-US" sz="4000" dirty="0" smtClean="0">
                <a:solidFill>
                  <a:schemeClr val="accent6">
                    <a:lumMod val="20000"/>
                    <a:lumOff val="80000"/>
                  </a:schemeClr>
                </a:solidFill>
                <a:latin typeface="Arial Rounded MT Bold" pitchFamily="34" charset="0"/>
              </a:rPr>
              <a:t>MULTIPURPOSE</a:t>
            </a:r>
            <a:endParaRPr lang="en-US" sz="4000" dirty="0">
              <a:solidFill>
                <a:schemeClr val="accent6">
                  <a:lumMod val="20000"/>
                  <a:lumOff val="80000"/>
                </a:schemeClr>
              </a:solidFill>
              <a:latin typeface="Arial Rounded MT Bold"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6108" y="3324344"/>
            <a:ext cx="4654424" cy="3102173"/>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2360612" y="2914888"/>
            <a:ext cx="4495801" cy="1123712"/>
          </a:xfrm>
          <a:prstGeom prst="roundRect">
            <a:avLst/>
          </a:prstGeom>
          <a:solidFill>
            <a:schemeClr val="accent4">
              <a:lumMod val="20000"/>
              <a:lumOff val="80000"/>
              <a:alpha val="70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BENEFIT</a:t>
            </a:r>
          </a:p>
          <a:p>
            <a:pPr algn="just"/>
            <a:r>
              <a:rPr lang="en-US" dirty="0"/>
              <a:t>It helps remove road dirt, traffic debris and other pollutants efficiently</a:t>
            </a:r>
            <a:endParaRPr lang="en-US" dirty="0" smtClean="0"/>
          </a:p>
        </p:txBody>
      </p:sp>
    </p:spTree>
    <p:extLst>
      <p:ext uri="{BB962C8B-B14F-4D97-AF65-F5344CB8AC3E}">
        <p14:creationId xmlns:p14="http://schemas.microsoft.com/office/powerpoint/2010/main" val="913074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988" y="450850"/>
            <a:ext cx="5943599" cy="695992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894012" y="990600"/>
            <a:ext cx="8991600" cy="1430179"/>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DESCRIPTION</a:t>
            </a:r>
          </a:p>
          <a:p>
            <a:pPr algn="just"/>
            <a:r>
              <a:rPr lang="en-US" dirty="0" err="1"/>
              <a:t>Sarvasree</a:t>
            </a:r>
            <a:r>
              <a:rPr lang="en-US" dirty="0"/>
              <a:t> Herbs Crystal Clean Whiteness brightens fibers and gives your clothes the whiteness they deserve. It contains ultra-bright molecules, which help it dissolve faster, penetrate deeper and leave your clothes sparkling white.</a:t>
            </a:r>
          </a:p>
        </p:txBody>
      </p:sp>
      <p:sp>
        <p:nvSpPr>
          <p:cNvPr id="8" name="TextBox 7"/>
          <p:cNvSpPr txBox="1"/>
          <p:nvPr/>
        </p:nvSpPr>
        <p:spPr>
          <a:xfrm>
            <a:off x="2894012" y="4056221"/>
            <a:ext cx="4724400" cy="1430179"/>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HOW TO USE</a:t>
            </a:r>
          </a:p>
          <a:p>
            <a:pPr algn="just"/>
            <a:r>
              <a:rPr lang="en-US" dirty="0"/>
              <a:t>Mix 4 drops of Crystal Clean Whiteness with a bucket of water and use on your </a:t>
            </a:r>
            <a:r>
              <a:rPr lang="en-US" dirty="0" smtClean="0"/>
              <a:t>washed </a:t>
            </a:r>
            <a:r>
              <a:rPr lang="en-US" dirty="0"/>
              <a:t>clothes.</a:t>
            </a:r>
          </a:p>
        </p:txBody>
      </p:sp>
      <p:pic>
        <p:nvPicPr>
          <p:cNvPr id="17" name="Picture 16" descr="SHPL PPT TITLE (1).png">
            <a:extLst>
              <a:ext uri="{FF2B5EF4-FFF2-40B4-BE49-F238E27FC236}">
                <a16:creationId xmlns="" xmlns:a16="http://schemas.microsoft.com/office/drawing/2014/main" id="{F6A284CA-1F65-461D-8B69-0FF7346B9CC3}"/>
              </a:ext>
            </a:extLst>
          </p:cNvPr>
          <p:cNvPicPr>
            <a:picLocks noChangeAspect="1"/>
          </p:cNvPicPr>
          <p:nvPr/>
        </p:nvPicPr>
        <p:blipFill>
          <a:blip r:embed="rId3" cstate="print"/>
          <a:stretch>
            <a:fillRect/>
          </a:stretch>
        </p:blipFill>
        <p:spPr>
          <a:xfrm>
            <a:off x="0" y="0"/>
            <a:ext cx="12192000" cy="844550"/>
          </a:xfrm>
          <a:prstGeom prst="rect">
            <a:avLst/>
          </a:prstGeom>
        </p:spPr>
      </p:pic>
      <p:sp>
        <p:nvSpPr>
          <p:cNvPr id="16" name="TextBox 15"/>
          <p:cNvSpPr txBox="1"/>
          <p:nvPr/>
        </p:nvSpPr>
        <p:spPr>
          <a:xfrm>
            <a:off x="4570412" y="-131723"/>
            <a:ext cx="5294312" cy="1107996"/>
          </a:xfrm>
          <a:prstGeom prst="rect">
            <a:avLst/>
          </a:prstGeom>
          <a:noFill/>
        </p:spPr>
        <p:txBody>
          <a:bodyPr wrap="square" rtlCol="0">
            <a:spAutoFit/>
          </a:bodyPr>
          <a:lstStyle/>
          <a:p>
            <a:r>
              <a:rPr lang="en-US" sz="6600" b="1" dirty="0" smtClean="0">
                <a:ln w="3175">
                  <a:solidFill>
                    <a:schemeClr val="tx1"/>
                  </a:solidFill>
                </a:ln>
                <a:solidFill>
                  <a:schemeClr val="bg1"/>
                </a:solidFill>
                <a:latin typeface="Arial" pitchFamily="34" charset="0"/>
                <a:cs typeface="Arial" pitchFamily="34" charset="0"/>
              </a:rPr>
              <a:t>WHITENESS</a:t>
            </a:r>
            <a:endParaRPr lang="en-US" sz="6600" b="1" dirty="0">
              <a:ln w="3175">
                <a:solidFill>
                  <a:schemeClr val="tx1"/>
                </a:solidFill>
              </a:ln>
              <a:solidFill>
                <a:schemeClr val="bg1"/>
              </a:solidFill>
              <a:latin typeface="Arial" pitchFamily="34" charset="0"/>
              <a:cs typeface="Arial" pitchFamily="34" charset="0"/>
            </a:endParaRPr>
          </a:p>
        </p:txBody>
      </p:sp>
      <p:sp>
        <p:nvSpPr>
          <p:cNvPr id="15" name="TextBox 14"/>
          <p:cNvSpPr txBox="1"/>
          <p:nvPr/>
        </p:nvSpPr>
        <p:spPr>
          <a:xfrm>
            <a:off x="150812" y="68332"/>
            <a:ext cx="4419600" cy="707886"/>
          </a:xfrm>
          <a:prstGeom prst="rect">
            <a:avLst/>
          </a:prstGeom>
          <a:noFill/>
        </p:spPr>
        <p:txBody>
          <a:bodyPr wrap="square" rtlCol="0">
            <a:spAutoFit/>
          </a:bodyPr>
          <a:lstStyle/>
          <a:p>
            <a:r>
              <a:rPr lang="en-US" sz="4000" dirty="0" smtClean="0">
                <a:ln w="3175">
                  <a:solidFill>
                    <a:schemeClr val="tx1"/>
                  </a:solidFill>
                </a:ln>
                <a:solidFill>
                  <a:schemeClr val="accent5">
                    <a:lumMod val="20000"/>
                    <a:lumOff val="80000"/>
                  </a:schemeClr>
                </a:solidFill>
                <a:latin typeface="Arial Rounded MT Bold" pitchFamily="34" charset="0"/>
              </a:rPr>
              <a:t>CRYSTAL CLEAN</a:t>
            </a:r>
            <a:endParaRPr lang="en-US" sz="4000" dirty="0">
              <a:ln w="3175">
                <a:solidFill>
                  <a:schemeClr val="tx1"/>
                </a:solidFill>
              </a:ln>
              <a:solidFill>
                <a:schemeClr val="accent5">
                  <a:lumMod val="20000"/>
                  <a:lumOff val="80000"/>
                </a:schemeClr>
              </a:solidFill>
              <a:latin typeface="Arial Rounded MT Bold"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1812" y="2900601"/>
            <a:ext cx="3581400" cy="3581400"/>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2894012" y="2514600"/>
            <a:ext cx="4724400" cy="1430179"/>
          </a:xfrm>
          <a:prstGeom prst="roundRect">
            <a:avLst/>
          </a:prstGeom>
          <a:solidFill>
            <a:schemeClr val="accent6">
              <a:lumMod val="20000"/>
              <a:lumOff val="80000"/>
              <a:alpha val="70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BENEFITS</a:t>
            </a:r>
          </a:p>
          <a:p>
            <a:pPr algn="just"/>
            <a:r>
              <a:rPr lang="en-US" dirty="0"/>
              <a:t>The blue tint on white fabrics absorbs the yellow part of the spectrum, thereby making the yellowish tint </a:t>
            </a:r>
            <a:r>
              <a:rPr lang="en-US" dirty="0" smtClean="0"/>
              <a:t>invisible.</a:t>
            </a:r>
          </a:p>
        </p:txBody>
      </p:sp>
    </p:spTree>
    <p:extLst>
      <p:ext uri="{BB962C8B-B14F-4D97-AF65-F5344CB8AC3E}">
        <p14:creationId xmlns:p14="http://schemas.microsoft.com/office/powerpoint/2010/main" val="2096844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89" y="2405300"/>
            <a:ext cx="4114801" cy="434340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79412" y="1008221"/>
            <a:ext cx="11506200" cy="1123712"/>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DESCRIPTION</a:t>
            </a:r>
          </a:p>
          <a:p>
            <a:pPr algn="just"/>
            <a:r>
              <a:rPr lang="en-US" dirty="0" smtClean="0"/>
              <a:t>Spangle Liquid Dish Wash is </a:t>
            </a:r>
            <a:r>
              <a:rPr lang="en-US" dirty="0"/>
              <a:t>generally mild, it is frequently a better choice as a household cleaner than other harsh chemicals. That is why it can be a great alternative to other harsh cleaners and can be used for </a:t>
            </a:r>
            <a:r>
              <a:rPr lang="en-US" dirty="0" smtClean="0"/>
              <a:t>washing your dishes.</a:t>
            </a:r>
            <a:endParaRPr lang="en-US" dirty="0"/>
          </a:p>
        </p:txBody>
      </p:sp>
      <p:sp>
        <p:nvSpPr>
          <p:cNvPr id="8" name="TextBox 7"/>
          <p:cNvSpPr txBox="1"/>
          <p:nvPr/>
        </p:nvSpPr>
        <p:spPr>
          <a:xfrm>
            <a:off x="2513012" y="4132421"/>
            <a:ext cx="4343400" cy="1430179"/>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HOW TO USE</a:t>
            </a:r>
          </a:p>
          <a:p>
            <a:pPr algn="just"/>
            <a:r>
              <a:rPr lang="en-US" dirty="0"/>
              <a:t>Mix the dish wash with water as per your requirement and apply it to the areas you need.</a:t>
            </a:r>
          </a:p>
        </p:txBody>
      </p:sp>
      <p:pic>
        <p:nvPicPr>
          <p:cNvPr id="17" name="Picture 16" descr="SHPL PPT TITLE (1).png">
            <a:extLst>
              <a:ext uri="{FF2B5EF4-FFF2-40B4-BE49-F238E27FC236}">
                <a16:creationId xmlns="" xmlns:a16="http://schemas.microsoft.com/office/drawing/2014/main" id="{F6A284CA-1F65-461D-8B69-0FF7346B9CC3}"/>
              </a:ext>
            </a:extLst>
          </p:cNvPr>
          <p:cNvPicPr>
            <a:picLocks noChangeAspect="1"/>
          </p:cNvPicPr>
          <p:nvPr/>
        </p:nvPicPr>
        <p:blipFill>
          <a:blip r:embed="rId3" cstate="print"/>
          <a:stretch>
            <a:fillRect/>
          </a:stretch>
        </p:blipFill>
        <p:spPr>
          <a:xfrm>
            <a:off x="0" y="0"/>
            <a:ext cx="12192000" cy="844550"/>
          </a:xfrm>
          <a:prstGeom prst="rect">
            <a:avLst/>
          </a:prstGeom>
        </p:spPr>
      </p:pic>
      <p:sp>
        <p:nvSpPr>
          <p:cNvPr id="16" name="TextBox 15"/>
          <p:cNvSpPr txBox="1"/>
          <p:nvPr/>
        </p:nvSpPr>
        <p:spPr>
          <a:xfrm>
            <a:off x="3275012" y="-131723"/>
            <a:ext cx="5294312" cy="1107996"/>
          </a:xfrm>
          <a:prstGeom prst="rect">
            <a:avLst/>
          </a:prstGeom>
          <a:noFill/>
        </p:spPr>
        <p:txBody>
          <a:bodyPr wrap="square" rtlCol="0">
            <a:spAutoFit/>
          </a:bodyPr>
          <a:lstStyle/>
          <a:p>
            <a:r>
              <a:rPr lang="en-US" sz="6600" b="1" dirty="0" smtClean="0">
                <a:solidFill>
                  <a:schemeClr val="accent1">
                    <a:lumMod val="20000"/>
                    <a:lumOff val="80000"/>
                  </a:schemeClr>
                </a:solidFill>
                <a:effectLst>
                  <a:outerShdw blurRad="38100" dist="38100" dir="2700000" algn="tl">
                    <a:srgbClr val="000000">
                      <a:alpha val="43137"/>
                    </a:srgbClr>
                  </a:outerShdw>
                </a:effectLst>
                <a:latin typeface="Arial" pitchFamily="34" charset="0"/>
                <a:cs typeface="Arial" pitchFamily="34" charset="0"/>
              </a:rPr>
              <a:t>DISH WASH</a:t>
            </a:r>
            <a:endParaRPr lang="en-US" sz="6600" b="1" dirty="0">
              <a:solidFill>
                <a:schemeClr val="accent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TextBox 14"/>
          <p:cNvSpPr txBox="1"/>
          <p:nvPr/>
        </p:nvSpPr>
        <p:spPr>
          <a:xfrm>
            <a:off x="608012" y="-22086"/>
            <a:ext cx="4419600" cy="707886"/>
          </a:xfrm>
          <a:prstGeom prst="rect">
            <a:avLst/>
          </a:prstGeom>
          <a:noFill/>
        </p:spPr>
        <p:txBody>
          <a:bodyPr wrap="square" rtlCol="0">
            <a:spAutoFit/>
          </a:bodyPr>
          <a:lstStyle/>
          <a:p>
            <a:r>
              <a:rPr lang="en-US" sz="4000" dirty="0" smtClean="0">
                <a:solidFill>
                  <a:schemeClr val="bg1"/>
                </a:solidFill>
                <a:effectLst>
                  <a:outerShdw blurRad="38100" dist="38100" dir="2700000" algn="tl">
                    <a:srgbClr val="000000">
                      <a:alpha val="43137"/>
                    </a:srgbClr>
                  </a:outerShdw>
                </a:effectLst>
                <a:latin typeface="Arial Rounded MT Bold" pitchFamily="34" charset="0"/>
              </a:rPr>
              <a:t>SPANGLE</a:t>
            </a:r>
            <a:endParaRPr lang="en-US" sz="4000" dirty="0">
              <a:solidFill>
                <a:schemeClr val="bg1"/>
              </a:solidFill>
              <a:effectLst>
                <a:outerShdw blurRad="38100" dist="38100" dir="2700000" algn="tl">
                  <a:srgbClr val="000000">
                    <a:alpha val="43137"/>
                  </a:srgbClr>
                </a:outerShdw>
              </a:effectLst>
              <a:latin typeface="Arial Rounded MT Bold"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2431" y="3252453"/>
            <a:ext cx="4803181" cy="3190113"/>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2513012" y="2301954"/>
            <a:ext cx="4343400" cy="1736646"/>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BENEFITS</a:t>
            </a:r>
          </a:p>
          <a:p>
            <a:pPr algn="just"/>
            <a:r>
              <a:rPr lang="en-US" dirty="0"/>
              <a:t>Apply some dishwashing liquid directly to a wet sponge. It cleans the toughest grease and burnt stains and removes residual food odors.</a:t>
            </a:r>
          </a:p>
        </p:txBody>
      </p:sp>
    </p:spTree>
    <p:extLst>
      <p:ext uri="{BB962C8B-B14F-4D97-AF65-F5344CB8AC3E}">
        <p14:creationId xmlns:p14="http://schemas.microsoft.com/office/powerpoint/2010/main" val="701722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2273" y="1009888"/>
            <a:ext cx="11658599" cy="1123712"/>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DESCRIPTION &amp; BENEFIT</a:t>
            </a:r>
          </a:p>
          <a:p>
            <a:pPr algn="just"/>
            <a:r>
              <a:rPr lang="en-US" dirty="0" smtClean="0"/>
              <a:t>Lime </a:t>
            </a:r>
            <a:r>
              <a:rPr lang="en-US" dirty="0"/>
              <a:t>&amp; Orange Dish Wash Tub contains the power of lemon to clean grease and burn marks from dishes and help remove odors from dishes.</a:t>
            </a:r>
          </a:p>
        </p:txBody>
      </p:sp>
      <p:sp>
        <p:nvSpPr>
          <p:cNvPr id="8" name="TextBox 7"/>
          <p:cNvSpPr txBox="1"/>
          <p:nvPr/>
        </p:nvSpPr>
        <p:spPr>
          <a:xfrm>
            <a:off x="362273" y="2269569"/>
            <a:ext cx="3009898" cy="1430179"/>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HOW TO USE</a:t>
            </a:r>
          </a:p>
          <a:p>
            <a:pPr algn="just"/>
            <a:r>
              <a:rPr lang="en-US" dirty="0"/>
              <a:t>Use a scrubber to get shiny and stain-free dishes. Use regularly.</a:t>
            </a:r>
          </a:p>
        </p:txBody>
      </p:sp>
      <p:pic>
        <p:nvPicPr>
          <p:cNvPr id="17" name="Picture 16" descr="SHPL PPT TITLE (1).png">
            <a:extLst>
              <a:ext uri="{FF2B5EF4-FFF2-40B4-BE49-F238E27FC236}">
                <a16:creationId xmlns="" xmlns:a16="http://schemas.microsoft.com/office/drawing/2014/main" id="{F6A284CA-1F65-461D-8B69-0FF7346B9CC3}"/>
              </a:ext>
            </a:extLst>
          </p:cNvPr>
          <p:cNvPicPr>
            <a:picLocks noChangeAspect="1"/>
          </p:cNvPicPr>
          <p:nvPr/>
        </p:nvPicPr>
        <p:blipFill>
          <a:blip r:embed="rId2" cstate="print"/>
          <a:stretch>
            <a:fillRect/>
          </a:stretch>
        </p:blipFill>
        <p:spPr>
          <a:xfrm>
            <a:off x="0" y="0"/>
            <a:ext cx="12192000" cy="844550"/>
          </a:xfrm>
          <a:prstGeom prst="rect">
            <a:avLst/>
          </a:prstGeom>
        </p:spPr>
      </p:pic>
      <p:sp>
        <p:nvSpPr>
          <p:cNvPr id="15" name="TextBox 14"/>
          <p:cNvSpPr txBox="1"/>
          <p:nvPr/>
        </p:nvSpPr>
        <p:spPr>
          <a:xfrm>
            <a:off x="513024" y="0"/>
            <a:ext cx="2971800" cy="707886"/>
          </a:xfrm>
          <a:prstGeom prst="rect">
            <a:avLst/>
          </a:prstGeom>
          <a:noFill/>
        </p:spPr>
        <p:txBody>
          <a:bodyPr wrap="square" rtlCol="0">
            <a:spAutoFit/>
          </a:bodyPr>
          <a:lstStyle/>
          <a:p>
            <a:r>
              <a:rPr lang="en-US" sz="4000" dirty="0" smtClean="0">
                <a:solidFill>
                  <a:schemeClr val="bg1"/>
                </a:solidFill>
                <a:effectLst>
                  <a:outerShdw blurRad="38100" dist="38100" dir="2700000" algn="tl">
                    <a:srgbClr val="000000">
                      <a:alpha val="43137"/>
                    </a:srgbClr>
                  </a:outerShdw>
                </a:effectLst>
                <a:latin typeface="Arial Rounded MT Bold" pitchFamily="34" charset="0"/>
              </a:rPr>
              <a:t>SPANGLE</a:t>
            </a:r>
            <a:endParaRPr lang="en-US" sz="4000" dirty="0">
              <a:solidFill>
                <a:schemeClr val="bg1"/>
              </a:solidFill>
              <a:effectLst>
                <a:outerShdw blurRad="38100" dist="38100" dir="2700000" algn="tl">
                  <a:srgbClr val="000000">
                    <a:alpha val="43137"/>
                  </a:srgbClr>
                </a:outerShdw>
              </a:effectLst>
              <a:latin typeface="Arial Rounded MT Bold" pitchFamily="34" charset="0"/>
            </a:endParaRPr>
          </a:p>
        </p:txBody>
      </p:sp>
      <p:sp>
        <p:nvSpPr>
          <p:cNvPr id="16" name="TextBox 15"/>
          <p:cNvSpPr txBox="1"/>
          <p:nvPr/>
        </p:nvSpPr>
        <p:spPr>
          <a:xfrm>
            <a:off x="3275012" y="-131723"/>
            <a:ext cx="7086600" cy="1107996"/>
          </a:xfrm>
          <a:prstGeom prst="rect">
            <a:avLst/>
          </a:prstGeom>
          <a:noFill/>
        </p:spPr>
        <p:txBody>
          <a:bodyPr wrap="square" rtlCol="0">
            <a:spAutoFit/>
          </a:bodyPr>
          <a:lstStyle/>
          <a:p>
            <a:r>
              <a:rPr lang="en-US" sz="6600" b="1" dirty="0" smtClean="0">
                <a:ln w="6350">
                  <a:solidFill>
                    <a:schemeClr val="tx1"/>
                  </a:solidFill>
                </a:ln>
                <a:solidFill>
                  <a:srgbClr val="FFFF66"/>
                </a:solidFill>
                <a:effectLst>
                  <a:outerShdw blurRad="38100" dist="38100" dir="2700000" algn="tl">
                    <a:srgbClr val="000000">
                      <a:alpha val="43137"/>
                    </a:srgbClr>
                  </a:outerShdw>
                </a:effectLst>
                <a:latin typeface="Arial" pitchFamily="34" charset="0"/>
                <a:cs typeface="Arial" pitchFamily="34" charset="0"/>
              </a:rPr>
              <a:t>DISH WASH TUB</a:t>
            </a:r>
            <a:endParaRPr lang="en-US" sz="6600" b="1" dirty="0">
              <a:ln w="6350">
                <a:solidFill>
                  <a:schemeClr val="tx1"/>
                </a:solidFill>
              </a:ln>
              <a:solidFill>
                <a:srgbClr val="FFFF66"/>
              </a:solidFill>
              <a:effectLst>
                <a:outerShdw blurRad="38100" dist="38100" dir="2700000" algn="tl">
                  <a:srgbClr val="000000">
                    <a:alpha val="43137"/>
                  </a:srgbClr>
                </a:outerShdw>
              </a:effectLst>
              <a:latin typeface="Arial" pitchFamily="34" charset="0"/>
              <a:cs typeface="Arial"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7311" r="12907"/>
          <a:stretch/>
        </p:blipFill>
        <p:spPr>
          <a:xfrm>
            <a:off x="6157477" y="2438401"/>
            <a:ext cx="5880534" cy="3858370"/>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7289" b="17993"/>
          <a:stretch/>
        </p:blipFill>
        <p:spPr bwMode="auto">
          <a:xfrm>
            <a:off x="831136" y="3699748"/>
            <a:ext cx="4887751" cy="3132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6906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188" y="1295400"/>
            <a:ext cx="5334000" cy="53340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665411" y="1066800"/>
            <a:ext cx="9332477" cy="1430179"/>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DESCRIPTION &amp; BENEFIT</a:t>
            </a:r>
          </a:p>
          <a:p>
            <a:pPr algn="just"/>
            <a:r>
              <a:rPr lang="en-US" dirty="0"/>
              <a:t>Toilet cleaner is a powerful formula for removing stains from toilets and washrooms. Toilet cleaner is very effective against scaling and heavy stains. Toilet cleaners can be safely used on urinals, commodes, bathtubs, sinks and </a:t>
            </a:r>
            <a:r>
              <a:rPr lang="en-US" dirty="0" smtClean="0"/>
              <a:t>basins.</a:t>
            </a:r>
            <a:endParaRPr lang="en-US" dirty="0"/>
          </a:p>
        </p:txBody>
      </p:sp>
      <p:sp>
        <p:nvSpPr>
          <p:cNvPr id="8" name="TextBox 7"/>
          <p:cNvSpPr txBox="1"/>
          <p:nvPr/>
        </p:nvSpPr>
        <p:spPr>
          <a:xfrm>
            <a:off x="2665412" y="3062287"/>
            <a:ext cx="3657600" cy="2043113"/>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HOW TO USE</a:t>
            </a:r>
          </a:p>
          <a:p>
            <a:pPr algn="just"/>
            <a:r>
              <a:rPr lang="en-US" dirty="0"/>
              <a:t>Squeeze it around the commode and leave it on for 10 to 15 minutes for glowing results. Scrub and flush the inside of the commode with the brush.</a:t>
            </a:r>
          </a:p>
        </p:txBody>
      </p:sp>
      <p:pic>
        <p:nvPicPr>
          <p:cNvPr id="17" name="Picture 16" descr="SHPL PPT TITLE (1).png">
            <a:extLst>
              <a:ext uri="{FF2B5EF4-FFF2-40B4-BE49-F238E27FC236}">
                <a16:creationId xmlns="" xmlns:a16="http://schemas.microsoft.com/office/drawing/2014/main" id="{F6A284CA-1F65-461D-8B69-0FF7346B9CC3}"/>
              </a:ext>
            </a:extLst>
          </p:cNvPr>
          <p:cNvPicPr>
            <a:picLocks noChangeAspect="1"/>
          </p:cNvPicPr>
          <p:nvPr/>
        </p:nvPicPr>
        <p:blipFill>
          <a:blip r:embed="rId3" cstate="print"/>
          <a:stretch>
            <a:fillRect/>
          </a:stretch>
        </p:blipFill>
        <p:spPr>
          <a:xfrm>
            <a:off x="0" y="0"/>
            <a:ext cx="12192000" cy="844550"/>
          </a:xfrm>
          <a:prstGeom prst="rect">
            <a:avLst/>
          </a:prstGeom>
        </p:spPr>
      </p:pic>
      <p:sp>
        <p:nvSpPr>
          <p:cNvPr id="16" name="TextBox 15"/>
          <p:cNvSpPr txBox="1"/>
          <p:nvPr/>
        </p:nvSpPr>
        <p:spPr>
          <a:xfrm>
            <a:off x="3351212" y="-131723"/>
            <a:ext cx="7620000" cy="1015663"/>
          </a:xfrm>
          <a:prstGeom prst="rect">
            <a:avLst/>
          </a:prstGeom>
          <a:noFill/>
        </p:spPr>
        <p:txBody>
          <a:bodyPr wrap="square" rtlCol="0">
            <a:spAutoFit/>
          </a:bodyPr>
          <a:lstStyle/>
          <a:p>
            <a:r>
              <a:rPr lang="en-US" sz="6000" b="1" dirty="0" smtClean="0">
                <a:solidFill>
                  <a:schemeClr val="accent5">
                    <a:lumMod val="20000"/>
                    <a:lumOff val="80000"/>
                  </a:schemeClr>
                </a:solidFill>
                <a:effectLst>
                  <a:outerShdw blurRad="38100" dist="38100" dir="2700000" algn="tl">
                    <a:srgbClr val="000000">
                      <a:alpha val="43137"/>
                    </a:srgbClr>
                  </a:outerShdw>
                </a:effectLst>
                <a:latin typeface="Arial" pitchFamily="34" charset="0"/>
                <a:cs typeface="Arial" pitchFamily="34" charset="0"/>
              </a:rPr>
              <a:t>TOILET CLEANER</a:t>
            </a:r>
            <a:endParaRPr lang="en-US" sz="6000" b="1" dirty="0">
              <a:solidFill>
                <a:schemeClr val="accent5">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TextBox 14"/>
          <p:cNvSpPr txBox="1"/>
          <p:nvPr/>
        </p:nvSpPr>
        <p:spPr>
          <a:xfrm>
            <a:off x="684212" y="-22086"/>
            <a:ext cx="4419600" cy="707886"/>
          </a:xfrm>
          <a:prstGeom prst="rect">
            <a:avLst/>
          </a:prstGeom>
          <a:noFill/>
        </p:spPr>
        <p:txBody>
          <a:bodyPr wrap="square" rtlCol="0">
            <a:spAutoFit/>
          </a:bodyPr>
          <a:lstStyle/>
          <a:p>
            <a:r>
              <a:rPr lang="en-US" sz="4000" dirty="0" smtClean="0">
                <a:solidFill>
                  <a:schemeClr val="bg2"/>
                </a:solidFill>
                <a:effectLst>
                  <a:outerShdw blurRad="38100" dist="38100" dir="2700000" algn="tl">
                    <a:srgbClr val="000000">
                      <a:alpha val="43137"/>
                    </a:srgbClr>
                  </a:outerShdw>
                </a:effectLst>
                <a:latin typeface="Arial Rounded MT Bold" pitchFamily="34" charset="0"/>
              </a:rPr>
              <a:t>SPANGLE</a:t>
            </a:r>
            <a:endParaRPr lang="en-US" sz="4000" dirty="0">
              <a:solidFill>
                <a:schemeClr val="bg2"/>
              </a:solidFill>
              <a:effectLst>
                <a:outerShdw blurRad="38100" dist="38100" dir="2700000" algn="tl">
                  <a:srgbClr val="000000">
                    <a:alpha val="43137"/>
                  </a:srgbClr>
                </a:outerShdw>
              </a:effectLst>
              <a:latin typeface="Arial Rounded MT Bold"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012" y="2971800"/>
            <a:ext cx="5293877" cy="3529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2841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045" y="2419350"/>
            <a:ext cx="4506913" cy="450691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84518" y="1295400"/>
            <a:ext cx="11673048" cy="817245"/>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DESCRIPTION &amp; BENEFIT</a:t>
            </a:r>
          </a:p>
          <a:p>
            <a:pPr algn="just"/>
            <a:r>
              <a:rPr lang="en-US" dirty="0"/>
              <a:t>Glass cleaner easily cleans dust, smoke and grease on all types of glass surfaces.</a:t>
            </a:r>
          </a:p>
        </p:txBody>
      </p:sp>
      <p:sp>
        <p:nvSpPr>
          <p:cNvPr id="8" name="TextBox 7"/>
          <p:cNvSpPr txBox="1"/>
          <p:nvPr/>
        </p:nvSpPr>
        <p:spPr>
          <a:xfrm>
            <a:off x="2800673" y="2936160"/>
            <a:ext cx="3352800" cy="1736646"/>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HOW TO USE</a:t>
            </a:r>
          </a:p>
          <a:p>
            <a:pPr algn="just"/>
            <a:r>
              <a:rPr lang="en-US" dirty="0"/>
              <a:t>Mix the </a:t>
            </a:r>
            <a:r>
              <a:rPr lang="en-US" dirty="0" smtClean="0"/>
              <a:t>Glass Cleaner </a:t>
            </a:r>
            <a:r>
              <a:rPr lang="en-US" dirty="0"/>
              <a:t>with water as per your requirement and apply it on the required area.</a:t>
            </a:r>
          </a:p>
        </p:txBody>
      </p:sp>
      <p:pic>
        <p:nvPicPr>
          <p:cNvPr id="17" name="Picture 16" descr="SHPL PPT TITLE (1).png">
            <a:extLst>
              <a:ext uri="{FF2B5EF4-FFF2-40B4-BE49-F238E27FC236}">
                <a16:creationId xmlns="" xmlns:a16="http://schemas.microsoft.com/office/drawing/2014/main" id="{F6A284CA-1F65-461D-8B69-0FF7346B9CC3}"/>
              </a:ext>
            </a:extLst>
          </p:cNvPr>
          <p:cNvPicPr>
            <a:picLocks noChangeAspect="1"/>
          </p:cNvPicPr>
          <p:nvPr/>
        </p:nvPicPr>
        <p:blipFill>
          <a:blip r:embed="rId3" cstate="print"/>
          <a:stretch>
            <a:fillRect/>
          </a:stretch>
        </p:blipFill>
        <p:spPr>
          <a:xfrm>
            <a:off x="0" y="0"/>
            <a:ext cx="12192000" cy="844550"/>
          </a:xfrm>
          <a:prstGeom prst="rect">
            <a:avLst/>
          </a:prstGeom>
        </p:spPr>
      </p:pic>
      <p:sp>
        <p:nvSpPr>
          <p:cNvPr id="16" name="TextBox 15"/>
          <p:cNvSpPr txBox="1"/>
          <p:nvPr/>
        </p:nvSpPr>
        <p:spPr>
          <a:xfrm>
            <a:off x="2741612" y="76200"/>
            <a:ext cx="8382000" cy="646331"/>
          </a:xfrm>
          <a:prstGeom prst="rect">
            <a:avLst/>
          </a:prstGeom>
          <a:noFill/>
        </p:spPr>
        <p:txBody>
          <a:bodyPr wrap="square" rtlCol="0">
            <a:spAutoFit/>
          </a:bodyPr>
          <a:lstStyle/>
          <a:p>
            <a:r>
              <a:rPr lang="en-US" sz="3600" b="1" dirty="0" smtClean="0">
                <a:ln w="3175">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GLASS &amp; HOUSE HOLD CLEANER</a:t>
            </a:r>
            <a:endParaRPr lang="en-US" sz="3600" b="1" dirty="0">
              <a:ln w="3175">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TextBox 14"/>
          <p:cNvSpPr txBox="1"/>
          <p:nvPr/>
        </p:nvSpPr>
        <p:spPr>
          <a:xfrm>
            <a:off x="303212" y="76200"/>
            <a:ext cx="2438400" cy="646331"/>
          </a:xfrm>
          <a:prstGeom prst="rect">
            <a:avLst/>
          </a:prstGeom>
          <a:noFill/>
        </p:spPr>
        <p:txBody>
          <a:bodyPr wrap="square" rtlCol="0">
            <a:spAutoFit/>
          </a:bodyPr>
          <a:lstStyle/>
          <a:p>
            <a:r>
              <a:rPr lang="en-US" sz="3600" dirty="0" smtClean="0">
                <a:ln w="3175">
                  <a:solidFill>
                    <a:schemeClr val="tx1"/>
                  </a:solidFill>
                </a:ln>
                <a:solidFill>
                  <a:schemeClr val="accent6">
                    <a:lumMod val="40000"/>
                    <a:lumOff val="60000"/>
                  </a:schemeClr>
                </a:solidFill>
                <a:effectLst>
                  <a:outerShdw blurRad="38100" dist="38100" dir="2700000" algn="tl">
                    <a:srgbClr val="000000">
                      <a:alpha val="43137"/>
                    </a:srgbClr>
                  </a:outerShdw>
                </a:effectLst>
                <a:latin typeface="Arial Rounded MT Bold" pitchFamily="34" charset="0"/>
              </a:rPr>
              <a:t>SPANGLE</a:t>
            </a:r>
            <a:endParaRPr lang="en-US" sz="3600" dirty="0">
              <a:ln w="3175">
                <a:solidFill>
                  <a:schemeClr val="tx1"/>
                </a:solidFill>
              </a:ln>
              <a:solidFill>
                <a:schemeClr val="accent6">
                  <a:lumMod val="40000"/>
                  <a:lumOff val="60000"/>
                </a:schemeClr>
              </a:solidFill>
              <a:effectLst>
                <a:outerShdw blurRad="38100" dist="38100" dir="2700000" algn="tl">
                  <a:srgbClr val="000000">
                    <a:alpha val="43137"/>
                  </a:srgbClr>
                </a:outerShdw>
              </a:effectLst>
              <a:latin typeface="Arial Rounded MT Bold"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6985" y="2667000"/>
            <a:ext cx="5629275" cy="3752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2011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584" y="1905882"/>
            <a:ext cx="4952999" cy="495299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254763" y="1190792"/>
            <a:ext cx="8763000" cy="1430179"/>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DESCRIPTION &amp; BENEFIT</a:t>
            </a:r>
          </a:p>
          <a:p>
            <a:pPr algn="just"/>
            <a:r>
              <a:rPr lang="en-US" dirty="0"/>
              <a:t>Floor Cleaner is a general purpose concentrated cleaner cum sanitizer. Ideal for quick cleaning on any hard surface such as floors. Daily mopping is crucial for keeping surface dirt away; deep cleaning will help to preserve floors from damaging dirt and </a:t>
            </a:r>
            <a:r>
              <a:rPr lang="en-US" dirty="0" smtClean="0"/>
              <a:t>water.</a:t>
            </a:r>
            <a:endParaRPr lang="en-US" dirty="0"/>
          </a:p>
        </p:txBody>
      </p:sp>
      <p:sp>
        <p:nvSpPr>
          <p:cNvPr id="8" name="TextBox 7"/>
          <p:cNvSpPr txBox="1"/>
          <p:nvPr/>
        </p:nvSpPr>
        <p:spPr>
          <a:xfrm>
            <a:off x="3254763" y="3370421"/>
            <a:ext cx="3449249" cy="1430179"/>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HOW TO USE</a:t>
            </a:r>
          </a:p>
          <a:p>
            <a:pPr algn="just"/>
            <a:r>
              <a:rPr lang="en-US" dirty="0"/>
              <a:t>Mix the floor cleaner with water as per your requirement and apply it on the required area.</a:t>
            </a:r>
          </a:p>
        </p:txBody>
      </p:sp>
      <p:pic>
        <p:nvPicPr>
          <p:cNvPr id="17" name="Picture 16" descr="SHPL PPT TITLE (1).png">
            <a:extLst>
              <a:ext uri="{FF2B5EF4-FFF2-40B4-BE49-F238E27FC236}">
                <a16:creationId xmlns="" xmlns:a16="http://schemas.microsoft.com/office/drawing/2014/main" id="{F6A284CA-1F65-461D-8B69-0FF7346B9CC3}"/>
              </a:ext>
            </a:extLst>
          </p:cNvPr>
          <p:cNvPicPr>
            <a:picLocks noChangeAspect="1"/>
          </p:cNvPicPr>
          <p:nvPr/>
        </p:nvPicPr>
        <p:blipFill>
          <a:blip r:embed="rId3" cstate="print"/>
          <a:stretch>
            <a:fillRect/>
          </a:stretch>
        </p:blipFill>
        <p:spPr>
          <a:xfrm>
            <a:off x="0" y="0"/>
            <a:ext cx="12192000" cy="844550"/>
          </a:xfrm>
          <a:prstGeom prst="rect">
            <a:avLst/>
          </a:prstGeom>
        </p:spPr>
      </p:pic>
      <p:sp>
        <p:nvSpPr>
          <p:cNvPr id="16" name="TextBox 15"/>
          <p:cNvSpPr txBox="1"/>
          <p:nvPr/>
        </p:nvSpPr>
        <p:spPr>
          <a:xfrm>
            <a:off x="2741612" y="-131723"/>
            <a:ext cx="7696200" cy="1015663"/>
          </a:xfrm>
          <a:prstGeom prst="rect">
            <a:avLst/>
          </a:prstGeom>
          <a:noFill/>
        </p:spPr>
        <p:txBody>
          <a:bodyPr wrap="square" rtlCol="0">
            <a:spAutoFit/>
          </a:bodyPr>
          <a:lstStyle/>
          <a:p>
            <a:r>
              <a:rPr lang="en-US" sz="6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FLOOR CLEANER</a:t>
            </a:r>
            <a:endParaRPr lang="en-US" sz="6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TextBox 14"/>
          <p:cNvSpPr txBox="1"/>
          <p:nvPr/>
        </p:nvSpPr>
        <p:spPr>
          <a:xfrm>
            <a:off x="-1588" y="-22086"/>
            <a:ext cx="2970212" cy="707886"/>
          </a:xfrm>
          <a:prstGeom prst="rect">
            <a:avLst/>
          </a:prstGeom>
          <a:noFill/>
        </p:spPr>
        <p:txBody>
          <a:bodyPr wrap="square" rtlCol="0">
            <a:spAutoFit/>
          </a:bodyPr>
          <a:lstStyle/>
          <a:p>
            <a:r>
              <a:rPr lang="en-US" sz="4000" dirty="0" smtClean="0">
                <a:solidFill>
                  <a:srgbClr val="F9B277"/>
                </a:solidFill>
                <a:effectLst>
                  <a:outerShdw blurRad="38100" dist="38100" dir="2700000" algn="tl">
                    <a:srgbClr val="000000">
                      <a:alpha val="43137"/>
                    </a:srgbClr>
                  </a:outerShdw>
                </a:effectLst>
                <a:latin typeface="Arial Rounded MT Bold" pitchFamily="34" charset="0"/>
              </a:rPr>
              <a:t>SPANGLE</a:t>
            </a:r>
            <a:endParaRPr lang="en-US" sz="4000" dirty="0">
              <a:solidFill>
                <a:srgbClr val="F9B277"/>
              </a:solidFill>
              <a:effectLst>
                <a:outerShdw blurRad="38100" dist="38100" dir="2700000" algn="tl">
                  <a:srgbClr val="000000">
                    <a:alpha val="43137"/>
                  </a:srgbClr>
                </a:outerShdw>
              </a:effectLst>
              <a:latin typeface="Arial Rounded MT Bold"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8563" y="3048000"/>
            <a:ext cx="5029200" cy="33544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0453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TotalTime>
  <Words>807</Words>
  <Application>Microsoft Office PowerPoint</Application>
  <PresentationFormat>Custom</PresentationFormat>
  <Paragraphs>66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40</cp:revision>
  <dcterms:created xsi:type="dcterms:W3CDTF">2006-08-16T00:00:00Z</dcterms:created>
  <dcterms:modified xsi:type="dcterms:W3CDTF">2025-04-01T12:11:59Z</dcterms:modified>
</cp:coreProperties>
</file>