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6" r:id="rId3"/>
    <p:sldId id="307" r:id="rId4"/>
    <p:sldId id="329" r:id="rId5"/>
    <p:sldId id="331" r:id="rId6"/>
    <p:sldId id="330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28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35B"/>
    <a:srgbClr val="DF991B"/>
    <a:srgbClr val="AA9434"/>
    <a:srgbClr val="7F9E40"/>
    <a:srgbClr val="CBB323"/>
    <a:srgbClr val="DB8229"/>
    <a:srgbClr val="BC8636"/>
    <a:srgbClr val="91A52B"/>
    <a:srgbClr val="CEC630"/>
    <a:srgbClr val="D4C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821" y="-163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EC9DE-03FE-44B4-834A-5EBFE4FC0038}" type="datetimeFigureOut">
              <a:rPr lang="en-US" smtClean="0"/>
              <a:t>03-Apr-25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E7E-6BC7-422F-BCED-3F33C5D8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3"/>
          <a:stretch/>
        </p:blipFill>
        <p:spPr bwMode="auto">
          <a:xfrm>
            <a:off x="0" y="-1555"/>
            <a:ext cx="12188826" cy="685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" y="-1555"/>
            <a:ext cx="116998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54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91A52B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NEEM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91A52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Azadirachta</a:t>
            </a:r>
            <a:r>
              <a:rPr lang="en-US" dirty="0"/>
              <a:t> </a:t>
            </a:r>
            <a:r>
              <a:rPr lang="en-US" dirty="0" err="1"/>
              <a:t>indica</a:t>
            </a:r>
            <a:r>
              <a:rPr lang="en-US" dirty="0"/>
              <a:t>, commonly known as </a:t>
            </a:r>
            <a:r>
              <a:rPr lang="en-US" dirty="0" err="1"/>
              <a:t>neem</a:t>
            </a:r>
            <a:r>
              <a:rPr lang="en-US" dirty="0" smtClean="0"/>
              <a:t>, has </a:t>
            </a:r>
            <a:r>
              <a:rPr lang="en-US" dirty="0"/>
              <a:t>been used traditionally for the treatment of inflammation, infections, fever, skin diseases and dental disorders. </a:t>
            </a:r>
            <a:r>
              <a:rPr lang="en-US" dirty="0" err="1"/>
              <a:t>Saarvasri</a:t>
            </a:r>
            <a:r>
              <a:rPr lang="en-US" dirty="0"/>
              <a:t> </a:t>
            </a:r>
            <a:r>
              <a:rPr lang="en-US" dirty="0" err="1"/>
              <a:t>Neem</a:t>
            </a:r>
            <a:r>
              <a:rPr lang="en-US" dirty="0"/>
              <a:t> Tablets have been demonstrated to exhibit </a:t>
            </a:r>
            <a:r>
              <a:rPr lang="en-US" dirty="0" err="1"/>
              <a:t>immunomodulatory</a:t>
            </a:r>
            <a:r>
              <a:rPr lang="en-US" dirty="0"/>
              <a:t>, anti-inflammatory, </a:t>
            </a:r>
            <a:r>
              <a:rPr lang="en-US" dirty="0" err="1"/>
              <a:t>antihyperglycaemic</a:t>
            </a:r>
            <a:r>
              <a:rPr lang="en-US" dirty="0"/>
              <a:t>, antiulcer, antimalarial, antifungal, antibacterial, antiviral, antioxidant, </a:t>
            </a:r>
            <a:r>
              <a:rPr lang="en-US" dirty="0" err="1"/>
              <a:t>antimutagenic</a:t>
            </a:r>
            <a:r>
              <a:rPr lang="en-US" dirty="0"/>
              <a:t> and </a:t>
            </a:r>
            <a:r>
              <a:rPr lang="en-US" dirty="0" err="1"/>
              <a:t>anticarcinogenic</a:t>
            </a:r>
            <a:r>
              <a:rPr lang="en-US" dirty="0"/>
              <a:t> properties.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402211"/>
            <a:ext cx="8917898" cy="400110"/>
          </a:xfrm>
          <a:prstGeom prst="rect">
            <a:avLst/>
          </a:prstGeom>
          <a:solidFill>
            <a:srgbClr val="91A52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836075"/>
            <a:ext cx="75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Anti-inflammatory properties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Antioxidant, antimicrobial, </a:t>
            </a:r>
            <a:r>
              <a:rPr lang="en-US" dirty="0" err="1"/>
              <a:t>antiparasitic</a:t>
            </a:r>
            <a:r>
              <a:rPr lang="en-US" dirty="0"/>
              <a:t>, </a:t>
            </a:r>
            <a:r>
              <a:rPr lang="en-US" dirty="0" err="1"/>
              <a:t>antidiabetic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fight oxidative stress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fight liver disease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Promotes healthy skin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 lower blood sugar levels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Prevents skin disease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91A52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514600"/>
            <a:ext cx="8917898" cy="400110"/>
          </a:xfrm>
          <a:prstGeom prst="rect">
            <a:avLst/>
          </a:prstGeom>
          <a:solidFill>
            <a:srgbClr val="91A52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89560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Neem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8580"/>
          <a:stretch/>
        </p:blipFill>
        <p:spPr bwMode="auto">
          <a:xfrm>
            <a:off x="-77788" y="2514061"/>
            <a:ext cx="2895600" cy="436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36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BC8636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PUNARNAVA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BC863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Punarnava</a:t>
            </a:r>
            <a:r>
              <a:rPr lang="en-US" dirty="0"/>
              <a:t> which literally translates into ‘something that renews or replenishes the body ’is a traditional </a:t>
            </a:r>
            <a:r>
              <a:rPr lang="en-US" dirty="0" err="1"/>
              <a:t>ayurvedic</a:t>
            </a:r>
            <a:r>
              <a:rPr lang="en-US" dirty="0"/>
              <a:t> plant that is used to rejuvenate the whole body. </a:t>
            </a:r>
            <a:r>
              <a:rPr lang="en-US" dirty="0" err="1"/>
              <a:t>Punarnava</a:t>
            </a:r>
            <a:r>
              <a:rPr lang="en-US" dirty="0"/>
              <a:t> is a treasure trove of nutrients like proteins, vitamin C, sodium, calcium, iron and bioactive components. </a:t>
            </a:r>
            <a:r>
              <a:rPr lang="en-US" dirty="0" err="1"/>
              <a:t>Saarvasri</a:t>
            </a:r>
            <a:r>
              <a:rPr lang="en-US" dirty="0"/>
              <a:t> </a:t>
            </a:r>
            <a:r>
              <a:rPr lang="en-US" dirty="0" err="1"/>
              <a:t>Punarnava</a:t>
            </a:r>
            <a:r>
              <a:rPr lang="en-US" dirty="0"/>
              <a:t> </a:t>
            </a:r>
            <a:r>
              <a:rPr lang="en-US" dirty="0" smtClean="0"/>
              <a:t>Tablets are 100% natural and have numerous health benefits.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048000"/>
            <a:ext cx="8917898" cy="400110"/>
          </a:xfrm>
          <a:prstGeom prst="rect">
            <a:avLst/>
          </a:prstGeom>
          <a:solidFill>
            <a:srgbClr val="BC863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481864"/>
            <a:ext cx="8996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Beneficial in reducing joint and muscle pain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Beneficial in reducing inflammation in irritable bowel syndrome and ulcerative colitis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Prevents urinary distension, kidney stones and painful urination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Plays a key role in burning excess fat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Washes out the excess fluids and harmful toxins from the body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Strengthens the heart muscles, lowers cholesterol levels in the blood and prevents lipid build-up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Stimulates the production of reproductive hormones in both men and women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BC863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209800"/>
            <a:ext cx="8917898" cy="400110"/>
          </a:xfrm>
          <a:prstGeom prst="rect">
            <a:avLst/>
          </a:prstGeom>
          <a:solidFill>
            <a:srgbClr val="BC863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59080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Punarnava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r="14385"/>
          <a:stretch/>
        </p:blipFill>
        <p:spPr bwMode="auto">
          <a:xfrm>
            <a:off x="142638" y="2514600"/>
            <a:ext cx="252384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8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DB822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SHATAVARI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DB822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Shatavari</a:t>
            </a:r>
            <a:r>
              <a:rPr lang="en-US" dirty="0"/>
              <a:t> is extremely beneficial for women's reproductive health throughout all stages of their life. </a:t>
            </a:r>
            <a:r>
              <a:rPr lang="en-US" dirty="0" err="1"/>
              <a:t>Shatavari</a:t>
            </a:r>
            <a:r>
              <a:rPr lang="en-US" dirty="0"/>
              <a:t> helps in reducing mental stress and anxiety and stimulates the hormones for increasing libido in both men and women. </a:t>
            </a:r>
            <a:r>
              <a:rPr lang="en-US" dirty="0" err="1"/>
              <a:t>Shatavari</a:t>
            </a:r>
            <a:r>
              <a:rPr lang="en-US" dirty="0"/>
              <a:t> possesses cooling, calming properties that can help to soothe and balance your body. It also has rejuvenating and nourishing effects.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173611"/>
            <a:ext cx="8917898" cy="400110"/>
          </a:xfrm>
          <a:prstGeom prst="rect">
            <a:avLst/>
          </a:prstGeom>
          <a:solidFill>
            <a:srgbClr val="DB822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607475"/>
            <a:ext cx="89964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Supports reproductive health (</a:t>
            </a:r>
            <a:r>
              <a:rPr lang="en-US" dirty="0" smtClean="0"/>
              <a:t>fertility)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Improves hormonal balance and energy levels in women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Reduces </a:t>
            </a:r>
            <a:r>
              <a:rPr lang="en-US" dirty="0"/>
              <a:t>menopausal symptoms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sexual potency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rejuvenate and nourishes both body and mind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</a:t>
            </a:r>
            <a:r>
              <a:rPr lang="en-US" dirty="0" smtClean="0"/>
              <a:t>vitality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Helps to improve sperm </a:t>
            </a:r>
            <a:r>
              <a:rPr lang="en-US" dirty="0"/>
              <a:t>count, shape, mobility, and </a:t>
            </a:r>
            <a:r>
              <a:rPr lang="en-US" dirty="0" smtClean="0"/>
              <a:t>volume in men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DB822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335411"/>
            <a:ext cx="8917898" cy="400110"/>
          </a:xfrm>
          <a:prstGeom prst="rect">
            <a:avLst/>
          </a:prstGeom>
          <a:solidFill>
            <a:srgbClr val="DB822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716411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Shatavari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0" r="13544"/>
          <a:stretch/>
        </p:blipFill>
        <p:spPr bwMode="auto">
          <a:xfrm>
            <a:off x="92430" y="2309006"/>
            <a:ext cx="2785352" cy="450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157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SHILAJIT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Shilajit</a:t>
            </a:r>
            <a:r>
              <a:rPr lang="en-US" dirty="0"/>
              <a:t> is one of many herb and mineral formulations (</a:t>
            </a:r>
            <a:r>
              <a:rPr lang="en-US" dirty="0" err="1"/>
              <a:t>Rasaoushadhies</a:t>
            </a:r>
            <a:r>
              <a:rPr lang="en-US" dirty="0"/>
              <a:t>) used in Ayurveda, a healing system that originated thousands of years ago in India. </a:t>
            </a:r>
            <a:r>
              <a:rPr lang="en-US" dirty="0" err="1"/>
              <a:t>Shilajit</a:t>
            </a:r>
            <a:r>
              <a:rPr lang="en-US" dirty="0"/>
              <a:t> has been used in traditional herbal medicine to treat a wide variety of conditions, ranging from bone fractures to impotence. </a:t>
            </a:r>
            <a:r>
              <a:rPr lang="en-US" dirty="0" err="1"/>
              <a:t>Shilajit</a:t>
            </a:r>
            <a:r>
              <a:rPr lang="en-US" dirty="0"/>
              <a:t> is composed mainly of </a:t>
            </a:r>
            <a:r>
              <a:rPr lang="en-US" dirty="0" err="1"/>
              <a:t>humic</a:t>
            </a:r>
            <a:r>
              <a:rPr lang="en-US" dirty="0"/>
              <a:t> substances, including </a:t>
            </a:r>
            <a:r>
              <a:rPr lang="en-US" dirty="0" err="1"/>
              <a:t>fulvic</a:t>
            </a:r>
            <a:r>
              <a:rPr lang="en-US" dirty="0"/>
              <a:t> acid, that account for around 60% to 80% of the total </a:t>
            </a:r>
            <a:r>
              <a:rPr lang="en-US" dirty="0" err="1"/>
              <a:t>nutraceutical</a:t>
            </a:r>
            <a:r>
              <a:rPr lang="en-US" dirty="0"/>
              <a:t> compound plus some </a:t>
            </a:r>
            <a:r>
              <a:rPr lang="en-US" dirty="0" err="1"/>
              <a:t>oligoelements</a:t>
            </a:r>
            <a:r>
              <a:rPr lang="en-US" dirty="0"/>
              <a:t> including selenium of </a:t>
            </a:r>
            <a:r>
              <a:rPr lang="en-US" dirty="0" err="1"/>
              <a:t>antiaging</a:t>
            </a:r>
            <a:r>
              <a:rPr lang="en-US" dirty="0"/>
              <a:t> properties.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276600"/>
            <a:ext cx="8917898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710464"/>
            <a:ext cx="8996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Prevent or slow Alzheimer’s </a:t>
            </a:r>
            <a:r>
              <a:rPr lang="en-US" dirty="0" smtClean="0"/>
              <a:t>disease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Raise </a:t>
            </a:r>
            <a:r>
              <a:rPr lang="en-US" dirty="0" smtClean="0"/>
              <a:t>testosterone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Treat chronic fatigue </a:t>
            </a:r>
            <a:r>
              <a:rPr lang="en-US" dirty="0" smtClean="0"/>
              <a:t>syndrome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Support </a:t>
            </a:r>
            <a:r>
              <a:rPr lang="en-US" dirty="0"/>
              <a:t>heart </a:t>
            </a:r>
            <a:r>
              <a:rPr lang="en-US" dirty="0" smtClean="0"/>
              <a:t>health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body's immunity and </a:t>
            </a:r>
            <a:r>
              <a:rPr lang="en-US" dirty="0" smtClean="0"/>
              <a:t>memory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 energy </a:t>
            </a:r>
            <a:r>
              <a:rPr lang="en-US" dirty="0" smtClean="0"/>
              <a:t>booster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sustain penile erection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Effective in treating male infertility by increasing total sperm count and </a:t>
            </a:r>
            <a:r>
              <a:rPr lang="en-US" dirty="0" smtClean="0"/>
              <a:t>motility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914" y="6062246"/>
            <a:ext cx="8917898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443246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526268"/>
            <a:ext cx="8917898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9072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Shilajit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12796"/>
          <a:stretch/>
        </p:blipFill>
        <p:spPr bwMode="auto">
          <a:xfrm>
            <a:off x="115887" y="2726323"/>
            <a:ext cx="2535199" cy="415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01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CBB323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SHALLAKI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CBB32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Ease joint discomfort with </a:t>
            </a:r>
            <a:r>
              <a:rPr lang="en-US" dirty="0" err="1"/>
              <a:t>Shallaki</a:t>
            </a:r>
            <a:r>
              <a:rPr lang="en-US" dirty="0"/>
              <a:t> Tablets. These tablets support joint mobility and flexibility, promoting overall joint health. </a:t>
            </a:r>
            <a:r>
              <a:rPr lang="en-US" dirty="0" err="1"/>
              <a:t>Shallaki</a:t>
            </a:r>
            <a:r>
              <a:rPr lang="en-US" dirty="0"/>
              <a:t> is also known for its anti-inflammatory properties, which help reduce pain and support cartilage health, making it ideal for those with joint issues.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575208"/>
            <a:ext cx="8917898" cy="400110"/>
          </a:xfrm>
          <a:prstGeom prst="rect">
            <a:avLst/>
          </a:prstGeom>
          <a:solidFill>
            <a:srgbClr val="CBB32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4009072"/>
            <a:ext cx="8996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in managing Rheumatoid Arthritis and Osteoarthritis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Reduces the pain and inflammation in the joints.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Reduces the risk of heart disease.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May help inhibit cancer growth.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Effective in treating IBD- </a:t>
            </a:r>
            <a:r>
              <a:rPr lang="en-US" dirty="0" err="1"/>
              <a:t>Crohn’s</a:t>
            </a:r>
            <a:r>
              <a:rPr lang="en-US" dirty="0"/>
              <a:t> disease and Ulcerative Colitis.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867400"/>
            <a:ext cx="8917898" cy="400110"/>
          </a:xfrm>
          <a:prstGeom prst="rect">
            <a:avLst/>
          </a:prstGeom>
          <a:solidFill>
            <a:srgbClr val="CBB32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248400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526268"/>
            <a:ext cx="8917898" cy="400110"/>
          </a:xfrm>
          <a:prstGeom prst="rect">
            <a:avLst/>
          </a:prstGeom>
          <a:solidFill>
            <a:srgbClr val="CBB32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9072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Shallaki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r="9888"/>
          <a:stretch/>
        </p:blipFill>
        <p:spPr bwMode="auto">
          <a:xfrm>
            <a:off x="114300" y="2559989"/>
            <a:ext cx="2741612" cy="431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4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7F9E4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TULSI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7F9E4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Hindu people worship holy basil. It's considered the "Mother Medicine of Nature." It’s been revered since ancient times as an herb that can promote a healthy body, mind, and spirit. The sacred plant is often planted around Hindu shrines. The name </a:t>
            </a:r>
            <a:r>
              <a:rPr lang="en-US" dirty="0" err="1"/>
              <a:t>tulsi</a:t>
            </a:r>
            <a:r>
              <a:rPr lang="en-US" dirty="0"/>
              <a:t> means "the incomparable </a:t>
            </a:r>
            <a:r>
              <a:rPr lang="en-US" dirty="0" smtClean="0"/>
              <a:t>one”. Studies </a:t>
            </a:r>
            <a:r>
              <a:rPr lang="en-US" dirty="0"/>
              <a:t>show holy basil has a wide range of health-promoting properties. It's an: </a:t>
            </a:r>
            <a:r>
              <a:rPr lang="en-US" dirty="0" err="1"/>
              <a:t>Adaptogenic</a:t>
            </a:r>
            <a:r>
              <a:rPr lang="en-US" dirty="0"/>
              <a:t>, Anti-arthritic, Anti-coagulant, Anti-diabetic, Anti-inflammatory, Anti-pyretic (prevents fever), Antidiarrheal, Antimicrobial (including antibacterial, antiviral, antifungal, and more), Antioxidant, Antitussive (treats cough), Liver-, brain-. and heart-protectant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956208"/>
            <a:ext cx="8917898" cy="400110"/>
          </a:xfrm>
          <a:prstGeom prst="rect">
            <a:avLst/>
          </a:prstGeom>
          <a:solidFill>
            <a:srgbClr val="7F9E4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4390072"/>
            <a:ext cx="8996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Immune booster, anti-bacterial and anti-viral.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eradicate cold, cough, sore throat, running nose.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reduce acidity, constipation and stomach ache.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Reduces fever.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Benefits the respiratory system by clearing congestion.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867400"/>
            <a:ext cx="8917898" cy="400110"/>
          </a:xfrm>
          <a:prstGeom prst="rect">
            <a:avLst/>
          </a:prstGeom>
          <a:solidFill>
            <a:srgbClr val="7F9E4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248400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30 </a:t>
            </a:r>
            <a:r>
              <a:rPr lang="en-US" sz="1600" dirty="0" err="1"/>
              <a:t>mins</a:t>
            </a:r>
            <a:r>
              <a:rPr lang="en-US" sz="1600" dirty="0"/>
              <a:t> before meal or as directed by experts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7076" y="3135868"/>
            <a:ext cx="8917898" cy="400110"/>
          </a:xfrm>
          <a:prstGeom prst="rect">
            <a:avLst/>
          </a:prstGeom>
          <a:solidFill>
            <a:srgbClr val="7F9E4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35168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Tulsi</a:t>
            </a:r>
            <a:r>
              <a:rPr lang="en-US" dirty="0"/>
              <a:t> </a:t>
            </a:r>
            <a:r>
              <a:rPr lang="en-US" dirty="0" smtClean="0"/>
              <a:t>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r="14957"/>
          <a:stretch/>
        </p:blipFill>
        <p:spPr bwMode="auto">
          <a:xfrm>
            <a:off x="155575" y="2898498"/>
            <a:ext cx="2476691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78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DF991B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TRIPHALA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DF991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ancient </a:t>
            </a:r>
            <a:r>
              <a:rPr lang="en-US" dirty="0" err="1"/>
              <a:t>ayurvedic</a:t>
            </a:r>
            <a:r>
              <a:rPr lang="en-US" dirty="0"/>
              <a:t> formulation consists of three medicinal fruits that are </a:t>
            </a:r>
            <a:r>
              <a:rPr lang="en-US" dirty="0" err="1"/>
              <a:t>Amalaki</a:t>
            </a:r>
            <a:r>
              <a:rPr lang="en-US" dirty="0"/>
              <a:t> (</a:t>
            </a:r>
            <a:r>
              <a:rPr lang="en-US" dirty="0" err="1"/>
              <a:t>Phyllanthus</a:t>
            </a:r>
            <a:r>
              <a:rPr lang="en-US" dirty="0"/>
              <a:t> </a:t>
            </a:r>
            <a:r>
              <a:rPr lang="en-US" dirty="0" err="1"/>
              <a:t>Emblica</a:t>
            </a:r>
            <a:r>
              <a:rPr lang="en-US" dirty="0"/>
              <a:t>), </a:t>
            </a:r>
            <a:r>
              <a:rPr lang="en-US" dirty="0" err="1"/>
              <a:t>Bahera</a:t>
            </a:r>
            <a:r>
              <a:rPr lang="en-US" dirty="0"/>
              <a:t> (</a:t>
            </a:r>
            <a:r>
              <a:rPr lang="en-US" dirty="0" err="1"/>
              <a:t>Terminalia</a:t>
            </a:r>
            <a:r>
              <a:rPr lang="en-US" dirty="0"/>
              <a:t> </a:t>
            </a:r>
            <a:r>
              <a:rPr lang="en-US" dirty="0" err="1"/>
              <a:t>Bellirica</a:t>
            </a:r>
            <a:r>
              <a:rPr lang="en-US" dirty="0"/>
              <a:t>), and </a:t>
            </a:r>
            <a:r>
              <a:rPr lang="en-US" dirty="0" err="1"/>
              <a:t>Haritaki</a:t>
            </a:r>
            <a:r>
              <a:rPr lang="en-US" dirty="0"/>
              <a:t> (</a:t>
            </a:r>
            <a:r>
              <a:rPr lang="en-US" dirty="0" err="1"/>
              <a:t>Terminalia</a:t>
            </a:r>
            <a:r>
              <a:rPr lang="en-US" dirty="0"/>
              <a:t> </a:t>
            </a:r>
            <a:r>
              <a:rPr lang="en-US" dirty="0" err="1"/>
              <a:t>Chebula</a:t>
            </a:r>
            <a:r>
              <a:rPr lang="en-US" dirty="0"/>
              <a:t>). This contains a rich source of vitamin c along with many important nutrients to the body.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2848213"/>
            <a:ext cx="8917898" cy="400110"/>
          </a:xfrm>
          <a:prstGeom prst="rect">
            <a:avLst/>
          </a:prstGeom>
          <a:solidFill>
            <a:srgbClr val="DF991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282077"/>
            <a:ext cx="89964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Supports digestive health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Prevents constipation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Controls uric acid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Regulates blood sugar levels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in weight loss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Anti-inflammatory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prevent cancer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liver function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Protects the heart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867400"/>
            <a:ext cx="8917898" cy="400110"/>
          </a:xfrm>
          <a:prstGeom prst="rect">
            <a:avLst/>
          </a:prstGeom>
          <a:solidFill>
            <a:srgbClr val="DF991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248400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30 </a:t>
            </a:r>
            <a:r>
              <a:rPr lang="en-US" sz="1600" dirty="0" err="1"/>
              <a:t>mins</a:t>
            </a:r>
            <a:r>
              <a:rPr lang="en-US" sz="1600" dirty="0"/>
              <a:t> before meal or as directed by experts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7076" y="2104073"/>
            <a:ext cx="8917898" cy="400110"/>
          </a:xfrm>
          <a:prstGeom prst="rect">
            <a:avLst/>
          </a:prstGeom>
          <a:solidFill>
            <a:srgbClr val="DF991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485073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Amlaki</a:t>
            </a:r>
            <a:r>
              <a:rPr lang="en-US" dirty="0" smtClean="0"/>
              <a:t> Ext., </a:t>
            </a:r>
            <a:r>
              <a:rPr lang="en-US" dirty="0" err="1" smtClean="0"/>
              <a:t>Haritaki</a:t>
            </a:r>
            <a:r>
              <a:rPr lang="en-US" dirty="0" smtClean="0"/>
              <a:t> Ext. &amp; </a:t>
            </a:r>
            <a:r>
              <a:rPr lang="en-US" dirty="0" err="1" smtClean="0"/>
              <a:t>Bahera</a:t>
            </a:r>
            <a:r>
              <a:rPr lang="en-US" dirty="0" smtClean="0"/>
              <a:t> Ext</a:t>
            </a:r>
            <a:endParaRPr lang="en-US" dirty="0"/>
          </a:p>
          <a:p>
            <a:endParaRPr lang="en-US" dirty="0" err="1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9"/>
          <a:stretch/>
        </p:blipFill>
        <p:spPr bwMode="auto">
          <a:xfrm>
            <a:off x="-534988" y="2245835"/>
            <a:ext cx="3352800" cy="457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831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D7935B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YASTHIMADHU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D793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Mulethi</a:t>
            </a:r>
            <a:r>
              <a:rPr lang="en-US" dirty="0"/>
              <a:t> is also called </a:t>
            </a:r>
            <a:r>
              <a:rPr lang="en-US" dirty="0" err="1"/>
              <a:t>Yashtimadhu</a:t>
            </a:r>
            <a:r>
              <a:rPr lang="en-US" dirty="0"/>
              <a:t> in Ayurveda. It is an important herb used in Indian medicines, home remedies, folk medicines and Ayurveda</a:t>
            </a:r>
            <a:r>
              <a:rPr lang="en-US" dirty="0" smtClean="0"/>
              <a:t>. Soothe </a:t>
            </a:r>
            <a:r>
              <a:rPr lang="en-US" dirty="0"/>
              <a:t>digestive discomfort with </a:t>
            </a:r>
            <a:r>
              <a:rPr lang="en-US" dirty="0" err="1"/>
              <a:t>Yastimadhu</a:t>
            </a:r>
            <a:r>
              <a:rPr lang="en-US" dirty="0"/>
              <a:t> Tablets. Known for their anti-inflammatory properties, these tablets support digestive health and comfort. </a:t>
            </a:r>
            <a:r>
              <a:rPr lang="en-US" dirty="0" err="1"/>
              <a:t>Yastimadhu</a:t>
            </a:r>
            <a:r>
              <a:rPr lang="en-US" dirty="0"/>
              <a:t> also helps in reducing acidity, promoting respiratory health, and enhancing immune function, making it a comprehensive health aid.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657600"/>
            <a:ext cx="8917898" cy="400110"/>
          </a:xfrm>
          <a:prstGeom prst="rect">
            <a:avLst/>
          </a:prstGeom>
          <a:solidFill>
            <a:srgbClr val="D793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4091464"/>
            <a:ext cx="8996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Has anti-microbial and anti-viral properties.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Supports healthy respiratory system.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treat heartburn, GERD, peptic ulcers and gastritis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in dry and wet cough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Reduces inflammation in the bronchial tubes.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867400"/>
            <a:ext cx="8917898" cy="400110"/>
          </a:xfrm>
          <a:prstGeom prst="rect">
            <a:avLst/>
          </a:prstGeom>
          <a:solidFill>
            <a:srgbClr val="D793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248400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30 </a:t>
            </a:r>
            <a:r>
              <a:rPr lang="en-US" sz="1600" dirty="0" err="1"/>
              <a:t>mins</a:t>
            </a:r>
            <a:r>
              <a:rPr lang="en-US" sz="1600" dirty="0"/>
              <a:t> before meal or as directed by experts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7076" y="2667000"/>
            <a:ext cx="8917898" cy="400110"/>
          </a:xfrm>
          <a:prstGeom prst="rect">
            <a:avLst/>
          </a:prstGeom>
          <a:solidFill>
            <a:srgbClr val="D793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304800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Yasthimadhu</a:t>
            </a:r>
            <a:r>
              <a:rPr lang="en-US" dirty="0" smtClean="0"/>
              <a:t> Ext.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r="13001"/>
          <a:stretch/>
        </p:blipFill>
        <p:spPr bwMode="auto">
          <a:xfrm>
            <a:off x="-77788" y="2582222"/>
            <a:ext cx="2714685" cy="4306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099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12188825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Rounded MT Bold" pitchFamily="34" charset="0"/>
              </a:rPr>
              <a:t>WITH THE REGULAR USE OF SOME SHPL HEALTH CARE PRODUCTS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420"/>
            <a:ext cx="12188825" cy="5877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6012" y="2590800"/>
            <a:ext cx="52578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03712" y="337688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Candara" pitchFamily="34" charset="0"/>
              </a:rPr>
              <a:t>TAKE CARE</a:t>
            </a:r>
          </a:p>
          <a:p>
            <a:pPr algn="ctr"/>
            <a:r>
              <a:rPr lang="en-US" sz="4000" dirty="0" smtClean="0">
                <a:latin typeface="Candara" pitchFamily="34" charset="0"/>
              </a:rPr>
              <a:t>OF YOURSELF</a:t>
            </a:r>
            <a:endParaRPr lang="en-US" sz="4000" dirty="0">
              <a:latin typeface="Candar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4" y="6081866"/>
            <a:ext cx="519685" cy="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2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6">
            <a:extLst>
              <a:ext uri="{FF2B5EF4-FFF2-40B4-BE49-F238E27FC236}">
                <a16:creationId xmlns=""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441" y="245974"/>
            <a:ext cx="1096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cs typeface="Aharoni" panose="02010803020104030203" pitchFamily="2" charset="-79"/>
              </a:rPr>
              <a:t>AYURVEDIC HERBAL TABLETS</a:t>
            </a:r>
          </a:p>
        </p:txBody>
      </p:sp>
    </p:spTree>
    <p:extLst>
      <p:ext uri="{BB962C8B-B14F-4D97-AF65-F5344CB8AC3E}">
        <p14:creationId xmlns:p14="http://schemas.microsoft.com/office/powerpoint/2010/main" val="411265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29A76E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AMLA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29A76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Amla</a:t>
            </a:r>
            <a:r>
              <a:rPr lang="en-US" dirty="0"/>
              <a:t>, also known as Indian gooseberry, has gained a following throughout the world as a "</a:t>
            </a:r>
            <a:r>
              <a:rPr lang="en-US" dirty="0" err="1"/>
              <a:t>superfruit</a:t>
            </a:r>
            <a:r>
              <a:rPr lang="en-US" dirty="0"/>
              <a:t>." It's no surprise — a 100-gram serving of fresh </a:t>
            </a:r>
            <a:r>
              <a:rPr lang="en-US" dirty="0" err="1"/>
              <a:t>amla</a:t>
            </a:r>
            <a:r>
              <a:rPr lang="en-US" dirty="0"/>
              <a:t> berries contains as much vitamin C as 20 oranges, twice the antioxidant power of acai berry, and around 17 times that of a pomegranate. </a:t>
            </a:r>
            <a:r>
              <a:rPr lang="en-US" dirty="0" err="1"/>
              <a:t>Saarvasri</a:t>
            </a:r>
            <a:r>
              <a:rPr lang="en-US" dirty="0"/>
              <a:t> </a:t>
            </a:r>
            <a:r>
              <a:rPr lang="en-US" dirty="0" err="1"/>
              <a:t>Amla</a:t>
            </a:r>
            <a:r>
              <a:rPr lang="en-US" dirty="0"/>
              <a:t> Tablet is a powerhouse of Antioxidants. It is low on calories and loaded with a host of phenolic phytochemicals like flavonoids, </a:t>
            </a:r>
            <a:r>
              <a:rPr lang="en-US" dirty="0" err="1"/>
              <a:t>anthocyanins</a:t>
            </a:r>
            <a:r>
              <a:rPr lang="en-US" dirty="0"/>
              <a:t> and a potent source of vitamin C and A.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3914" y="3200400"/>
            <a:ext cx="8917898" cy="400110"/>
          </a:xfrm>
          <a:prstGeom prst="rect">
            <a:avLst/>
          </a:prstGeom>
          <a:solidFill>
            <a:srgbClr val="29A76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608962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Boosts immunity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Reduces Hyperglycemia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Has lipid-lowering properties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Powerful anti-oxidant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Supports respiratory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Strengthens the nervous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eyesight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digestion and bowel movements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29A76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3915" y="2450068"/>
            <a:ext cx="8917898" cy="400110"/>
          </a:xfrm>
          <a:prstGeom prst="rect">
            <a:avLst/>
          </a:prstGeom>
          <a:solidFill>
            <a:srgbClr val="29A76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50" y="28310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Amla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2218"/>
          <a:stretch/>
        </p:blipFill>
        <p:spPr bwMode="auto">
          <a:xfrm>
            <a:off x="150812" y="2438400"/>
            <a:ext cx="2589211" cy="424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490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D09E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ASHWAGANDHA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D09E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Amla</a:t>
            </a:r>
            <a:r>
              <a:rPr lang="en-US" dirty="0"/>
              <a:t>, also known as Indian gooseberry, has gained a following throughout the world as a "</a:t>
            </a:r>
            <a:r>
              <a:rPr lang="en-US" dirty="0" err="1"/>
              <a:t>superfruit</a:t>
            </a:r>
            <a:r>
              <a:rPr lang="en-US" dirty="0"/>
              <a:t>." It's no surprise — a 100-gram serving of fresh </a:t>
            </a:r>
            <a:r>
              <a:rPr lang="en-US" dirty="0" err="1"/>
              <a:t>amla</a:t>
            </a:r>
            <a:r>
              <a:rPr lang="en-US" dirty="0"/>
              <a:t> berries contains as much vitamin C as 20 oranges, twice the antioxidant power of acai berry, and around 17 times that of a pomegranate. </a:t>
            </a:r>
            <a:r>
              <a:rPr lang="en-US" dirty="0" err="1"/>
              <a:t>Saarvasri</a:t>
            </a:r>
            <a:r>
              <a:rPr lang="en-US" dirty="0"/>
              <a:t> </a:t>
            </a:r>
            <a:r>
              <a:rPr lang="en-US" dirty="0" err="1"/>
              <a:t>Amla</a:t>
            </a:r>
            <a:r>
              <a:rPr lang="en-US" dirty="0"/>
              <a:t> Tablet is a powerhouse of Antioxidants. It is low on calories and loaded with a host of phenolic phytochemicals like flavonoids, </a:t>
            </a:r>
            <a:r>
              <a:rPr lang="en-US" dirty="0" err="1"/>
              <a:t>anthocyanins</a:t>
            </a:r>
            <a:r>
              <a:rPr lang="en-US" dirty="0"/>
              <a:t> and a potent source of vitamin C and A.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3914" y="3352800"/>
            <a:ext cx="8917898" cy="400110"/>
          </a:xfrm>
          <a:prstGeom prst="rect">
            <a:avLst/>
          </a:prstGeom>
          <a:solidFill>
            <a:srgbClr val="D09E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761362"/>
            <a:ext cx="75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Helps to reduce stress and anxiety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Helpful in reducing the symptoms of depression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 increase testosterone and fertility in men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May improve brain function and can increase memory power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 boost our immunity power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Very helpful in insomnia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Increases our stamina and maintains our daily energy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D09E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Take 1 tablet twice daily, 15-30 minutes after meal or as directed by experts.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3915" y="2526268"/>
            <a:ext cx="8917898" cy="400110"/>
          </a:xfrm>
          <a:prstGeom prst="rect">
            <a:avLst/>
          </a:prstGeom>
          <a:solidFill>
            <a:srgbClr val="D09E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50" y="29072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Ashwagandha</a:t>
            </a:r>
            <a:r>
              <a:rPr lang="en-US" dirty="0" smtClean="0"/>
              <a:t> </a:t>
            </a:r>
            <a:r>
              <a:rPr lang="en-US" dirty="0" smtClean="0"/>
              <a:t>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r="16499"/>
          <a:stretch/>
        </p:blipFill>
        <p:spPr bwMode="auto">
          <a:xfrm>
            <a:off x="77820" y="2494967"/>
            <a:ext cx="2511391" cy="433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19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8B8145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BRAHMI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8B814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Brahmi</a:t>
            </a:r>
            <a:r>
              <a:rPr lang="en-US" dirty="0"/>
              <a:t> is a perennial herb most well known for its memory enhancing property</a:t>
            </a:r>
            <a:r>
              <a:rPr lang="en-US" dirty="0" smtClean="0"/>
              <a:t>. </a:t>
            </a:r>
            <a:r>
              <a:rPr lang="en-US" dirty="0"/>
              <a:t>There are certain valuable nutritional properties like antioxidants, vitamins, minerals, fibers, alkaloids and </a:t>
            </a:r>
            <a:r>
              <a:rPr lang="en-US" dirty="0" err="1"/>
              <a:t>triterpene</a:t>
            </a:r>
            <a:r>
              <a:rPr lang="en-US" dirty="0"/>
              <a:t> </a:t>
            </a:r>
            <a:r>
              <a:rPr lang="en-US" dirty="0" err="1"/>
              <a:t>saponins</a:t>
            </a:r>
            <a:r>
              <a:rPr lang="en-US" dirty="0"/>
              <a:t> found in </a:t>
            </a:r>
            <a:r>
              <a:rPr lang="en-US" dirty="0" err="1"/>
              <a:t>brahmi</a:t>
            </a:r>
            <a:r>
              <a:rPr lang="en-US" dirty="0"/>
              <a:t> that have strong effects on the body. </a:t>
            </a:r>
            <a:r>
              <a:rPr lang="en-US" dirty="0" err="1"/>
              <a:t>Saarvasri</a:t>
            </a:r>
            <a:r>
              <a:rPr lang="en-US" dirty="0"/>
              <a:t> </a:t>
            </a:r>
            <a:r>
              <a:rPr lang="en-US" dirty="0" err="1"/>
              <a:t>Brahmi</a:t>
            </a:r>
            <a:r>
              <a:rPr lang="en-US" dirty="0"/>
              <a:t> Tablets are 100% natural nutritional supplement loaded with the powerful health benefits of </a:t>
            </a:r>
            <a:r>
              <a:rPr lang="en-US" dirty="0" err="1"/>
              <a:t>Brahmi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3914" y="2960132"/>
            <a:ext cx="8917898" cy="400110"/>
          </a:xfrm>
          <a:prstGeom prst="rect">
            <a:avLst/>
          </a:prstGeom>
          <a:solidFill>
            <a:srgbClr val="8B814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368694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relieve anxiety.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Enhance brain functions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memory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prevent Alzheimer’s Disease.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manage depression.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Contains powerful antioxidants.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Anti-inflammatory properties.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reduce ADHD symptoms.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lower blood pressure levels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8B814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 or as directed by experts.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3915" y="2221468"/>
            <a:ext cx="8917898" cy="400110"/>
          </a:xfrm>
          <a:prstGeom prst="rect">
            <a:avLst/>
          </a:prstGeom>
          <a:solidFill>
            <a:srgbClr val="8B814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50" y="2602468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Brahmi</a:t>
            </a:r>
            <a:r>
              <a:rPr lang="en-US" dirty="0" smtClean="0"/>
              <a:t> </a:t>
            </a:r>
            <a:r>
              <a:rPr lang="en-US" dirty="0" smtClean="0"/>
              <a:t>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4751"/>
          <a:stretch/>
        </p:blipFill>
        <p:spPr bwMode="auto">
          <a:xfrm>
            <a:off x="1" y="2496917"/>
            <a:ext cx="2589211" cy="436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860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C7D543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GILOY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C7D54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Giloy</a:t>
            </a:r>
            <a:r>
              <a:rPr lang="en-US" dirty="0"/>
              <a:t> (</a:t>
            </a:r>
            <a:r>
              <a:rPr lang="en-US" dirty="0" err="1"/>
              <a:t>Tinospora</a:t>
            </a:r>
            <a:r>
              <a:rPr lang="en-US" dirty="0"/>
              <a:t> </a:t>
            </a:r>
            <a:r>
              <a:rPr lang="en-US" dirty="0" err="1"/>
              <a:t>cordifolia</a:t>
            </a:r>
            <a:r>
              <a:rPr lang="en-US" dirty="0"/>
              <a:t>) is a climbing shrub that grows on other trees. It is considered as an essential herbal plant in </a:t>
            </a:r>
            <a:r>
              <a:rPr lang="en-US" dirty="0" err="1"/>
              <a:t>Ayurvedic</a:t>
            </a:r>
            <a:r>
              <a:rPr lang="en-US" dirty="0"/>
              <a:t> classical medicine, where people use it as a treatment for a wide range of health conditions. </a:t>
            </a:r>
            <a:r>
              <a:rPr lang="en-US" dirty="0" err="1"/>
              <a:t>Giloy</a:t>
            </a:r>
            <a:r>
              <a:rPr lang="en-US" dirty="0"/>
              <a:t> is also called </a:t>
            </a:r>
            <a:r>
              <a:rPr lang="en-US" dirty="0" err="1"/>
              <a:t>Guduchi</a:t>
            </a:r>
            <a:r>
              <a:rPr lang="en-US" dirty="0"/>
              <a:t> or Amrita in Sanskrit. In Sanskrit, “</a:t>
            </a:r>
            <a:r>
              <a:rPr lang="en-US" dirty="0" err="1"/>
              <a:t>guduchi</a:t>
            </a:r>
            <a:r>
              <a:rPr lang="en-US" dirty="0"/>
              <a:t>” means something that protects the whole body, and “amrita” means immortality. </a:t>
            </a:r>
            <a:r>
              <a:rPr lang="en-US" dirty="0" err="1"/>
              <a:t>Giloy</a:t>
            </a:r>
            <a:r>
              <a:rPr lang="en-US" dirty="0"/>
              <a:t> is packed with some wonderful nutrients and has some effective health benefits.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3914" y="3253264"/>
            <a:ext cx="8917898" cy="400110"/>
          </a:xfrm>
          <a:prstGeom prst="rect">
            <a:avLst/>
          </a:prstGeom>
          <a:solidFill>
            <a:srgbClr val="C7D54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661826"/>
            <a:ext cx="75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 excellent immune booster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Has a calming effect on the body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 powerful anti-oxidant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lowering blood sugar and cholesterol.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Protects the liver, heart, nervous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relieve pain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Anti-pyretic (reduces fever)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C7D54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15-30 minutes after meal or as directed by experts.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3915" y="2514600"/>
            <a:ext cx="8917898" cy="400110"/>
          </a:xfrm>
          <a:prstGeom prst="rect">
            <a:avLst/>
          </a:prstGeom>
          <a:solidFill>
            <a:srgbClr val="C7D54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50" y="289560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Giloy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3084"/>
          <a:stretch/>
        </p:blipFill>
        <p:spPr bwMode="auto">
          <a:xfrm>
            <a:off x="155575" y="2474631"/>
            <a:ext cx="2663892" cy="438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83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BC8C5C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GINSENG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BC8C5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Saarvasri</a:t>
            </a:r>
            <a:r>
              <a:rPr lang="en-US" dirty="0"/>
              <a:t> Ginseng is a wonderful classical product with numerous nutritional properties within it. People have traditionally taken ginseng to help with a range of medical conditions.. Ginseng contains two significant compounds: </a:t>
            </a:r>
            <a:r>
              <a:rPr lang="en-US" dirty="0" err="1"/>
              <a:t>ginsenosides</a:t>
            </a:r>
            <a:r>
              <a:rPr lang="en-US" dirty="0"/>
              <a:t> and </a:t>
            </a:r>
            <a:r>
              <a:rPr lang="en-US" dirty="0" err="1"/>
              <a:t>gintonin</a:t>
            </a:r>
            <a:r>
              <a:rPr lang="en-US" dirty="0"/>
              <a:t>. Researchers believe that these compounds complement one another to provide health benefits.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376136"/>
            <a:ext cx="8917898" cy="400110"/>
          </a:xfrm>
          <a:prstGeom prst="rect">
            <a:avLst/>
          </a:prstGeom>
          <a:solidFill>
            <a:srgbClr val="BC8C5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810000"/>
            <a:ext cx="7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improve brain functions like memory, behavior and mood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improve Erectile Dysfunction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Boosts immunity by improving immune </a:t>
            </a:r>
            <a:r>
              <a:rPr lang="en-US" dirty="0" smtClean="0"/>
              <a:t>markers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regulate </a:t>
            </a:r>
            <a:r>
              <a:rPr lang="en-US" dirty="0" smtClean="0"/>
              <a:t>inflammation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 fight fatigue and enhance physical activity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BC8C5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30 minutes before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366426"/>
            <a:ext cx="8917898" cy="400110"/>
          </a:xfrm>
          <a:prstGeom prst="rect">
            <a:avLst/>
          </a:prstGeom>
          <a:solidFill>
            <a:srgbClr val="BC8C5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747426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Ginseng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2"/>
          <a:stretch/>
        </p:blipFill>
        <p:spPr bwMode="auto">
          <a:xfrm>
            <a:off x="-430213" y="2433924"/>
            <a:ext cx="3290145" cy="442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593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D75BBC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JAMUN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D75BB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Jamun</a:t>
            </a:r>
            <a:r>
              <a:rPr lang="en-US" dirty="0"/>
              <a:t>, the highly nutritious, refreshing and succulent fruit flooding the summer markets has innumerable health benefits. </a:t>
            </a:r>
            <a:r>
              <a:rPr lang="en-US" dirty="0" err="1"/>
              <a:t>Jamun</a:t>
            </a:r>
            <a:r>
              <a:rPr lang="en-US" dirty="0"/>
              <a:t> is an excellent source of vitamin C, carbohydrates, protein, iron, magnesium, potassium and few phytochemicals. The fruit is diuretic, anti- scorbutic and carminative in properties and is a rich source of </a:t>
            </a:r>
            <a:r>
              <a:rPr lang="en-US" dirty="0" err="1"/>
              <a:t>polyphenolic</a:t>
            </a:r>
            <a:r>
              <a:rPr lang="en-US" dirty="0"/>
              <a:t> compounds.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3376136"/>
            <a:ext cx="8917898" cy="400110"/>
          </a:xfrm>
          <a:prstGeom prst="rect">
            <a:avLst/>
          </a:prstGeom>
          <a:solidFill>
            <a:srgbClr val="D75BB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8100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Natural </a:t>
            </a:r>
            <a:r>
              <a:rPr lang="en-US" dirty="0" err="1" smtClean="0"/>
              <a:t>Hypoglycaemic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increases the insulin levels in the body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Reduces </a:t>
            </a:r>
            <a:r>
              <a:rPr lang="en-US" dirty="0"/>
              <a:t>triglycerides and LDL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hemoglobin </a:t>
            </a:r>
            <a:r>
              <a:rPr lang="en-US" dirty="0" smtClean="0"/>
              <a:t>count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in obesity management and metabolic syndrome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maintain bone health, prevents diarrhea, and excessive </a:t>
            </a:r>
            <a:r>
              <a:rPr lang="en-US" dirty="0" smtClean="0"/>
              <a:t>urination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D75BB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366426"/>
            <a:ext cx="8917898" cy="400110"/>
          </a:xfrm>
          <a:prstGeom prst="rect">
            <a:avLst/>
          </a:prstGeom>
          <a:solidFill>
            <a:srgbClr val="D75BB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747426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Jamun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12382"/>
          <a:stretch/>
        </p:blipFill>
        <p:spPr bwMode="auto">
          <a:xfrm>
            <a:off x="20334" y="2194876"/>
            <a:ext cx="2797478" cy="463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606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38200"/>
            <a:ext cx="2970211" cy="601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76200"/>
            <a:ext cx="11199812" cy="646331"/>
          </a:xfrm>
          <a:prstGeom prst="rect">
            <a:avLst/>
          </a:prstGeom>
          <a:solidFill>
            <a:srgbClr val="CEC63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KARELA TABLETS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7" y="23308"/>
            <a:ext cx="519685" cy="6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75" y="838200"/>
            <a:ext cx="11806235" cy="400110"/>
          </a:xfrm>
          <a:prstGeom prst="rect">
            <a:avLst/>
          </a:prstGeom>
          <a:solidFill>
            <a:srgbClr val="CEC63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DESCRIPTION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75" y="1219200"/>
            <a:ext cx="118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SHPL </a:t>
            </a:r>
            <a:r>
              <a:rPr lang="en-US" dirty="0" err="1" smtClean="0"/>
              <a:t>Karela</a:t>
            </a:r>
            <a:r>
              <a:rPr lang="en-US" dirty="0" smtClean="0"/>
              <a:t> Tablets are loaded </a:t>
            </a:r>
            <a:r>
              <a:rPr lang="en-US" dirty="0"/>
              <a:t>with countless health benefits. </a:t>
            </a:r>
            <a:r>
              <a:rPr lang="en-US" dirty="0" err="1" smtClean="0"/>
              <a:t>Karela</a:t>
            </a:r>
            <a:r>
              <a:rPr lang="en-US" dirty="0" smtClean="0"/>
              <a:t> </a:t>
            </a:r>
            <a:r>
              <a:rPr lang="en-US" dirty="0"/>
              <a:t>is rich in </a:t>
            </a:r>
            <a:r>
              <a:rPr lang="en-US" dirty="0" err="1"/>
              <a:t>fibre</a:t>
            </a:r>
            <a:r>
              <a:rPr lang="en-US" dirty="0"/>
              <a:t> and has zero cholesterol. The vitamins and minerals in this vegetable are much higher when compared to other green vegetables that are popularly available. </a:t>
            </a:r>
            <a:r>
              <a:rPr lang="en-US" dirty="0" err="1"/>
              <a:t>Karela</a:t>
            </a:r>
            <a:r>
              <a:rPr lang="en-US" dirty="0"/>
              <a:t> is packed with calcium, phosphorus, iron, Vitamin C and small amounts of Vitamin B complex. </a:t>
            </a:r>
            <a:r>
              <a:rPr lang="en-US" dirty="0" err="1"/>
              <a:t>Karela</a:t>
            </a:r>
            <a:r>
              <a:rPr lang="en-US" dirty="0"/>
              <a:t> has excellent medicinal virtues.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27075" y="2971800"/>
            <a:ext cx="8917898" cy="400110"/>
          </a:xfrm>
          <a:prstGeom prst="rect">
            <a:avLst/>
          </a:prstGeom>
          <a:solidFill>
            <a:srgbClr val="CEC63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212" y="3405664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lower blood sugar levels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to bring glucose into the cells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sugar metabolism.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Anti-oxidant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Improves vision.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Promotes skin health.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Helps in metabolic syndrome.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Natural blood purifier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Effective in treating skin infections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3914" y="5931932"/>
            <a:ext cx="8917898" cy="400110"/>
          </a:xfrm>
          <a:prstGeom prst="rect">
            <a:avLst/>
          </a:prstGeom>
          <a:solidFill>
            <a:srgbClr val="CEC63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DOSAGE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0212" y="6312932"/>
            <a:ext cx="899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1 tablet twice daily, 15-30 minutes after meal or as directed by experts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027076" y="2209800"/>
            <a:ext cx="8917898" cy="400110"/>
          </a:xfrm>
          <a:prstGeom prst="rect">
            <a:avLst/>
          </a:prstGeom>
          <a:solidFill>
            <a:srgbClr val="CEC63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INGREDIENTS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5111" y="2590800"/>
            <a:ext cx="899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Karela</a:t>
            </a:r>
            <a:r>
              <a:rPr lang="en-US" dirty="0" smtClean="0"/>
              <a:t> Extract</a:t>
            </a:r>
            <a:endParaRPr lang="en-US" dirty="0"/>
          </a:p>
        </p:txBody>
      </p:sp>
      <p:sp>
        <p:nvSpPr>
          <p:cNvPr id="2" name="AutoShape 2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iVBORw0KGgoAAAANSUhEUgAAAV8AAAGbCAYAAABjzJMjAAAAAXNSR0IArs4c6QAAIABJREFUeF7svQmAZVV5LbzOfMcauqq7egR6ZlCZ0aAmEJzjEPMLGqMGFP2NcYCYKBJMiFN8gsrLy2CmF6NmdAZFlIiAAiKizND0SHf1UN3VNd/xTP+/vr33rVNFNdJ67X4vfQrbGu69+5yzzznrfHt961ufhfwrn4F8BvIZyGfgiM+AdcS3mG8wn4F8BvIZyGcAOfjmF0E+A/kM5DNwFGYgB9+jMOn5JvMZyGcgn4EcfPNrIJ+BfAbyGTgKM5CD71GY9HyT+QzkM5DPQA6++TWQz0A+A/kMHIUZyMH3KEx6vsl8BvIZyGcgB9/8GshnIJ+BfAaOwgzk4HsUJj3fZD4D+QzkM5CDb34N5DOQz0A+A0dhBnLwPQqTnm8yn4F8BvIZyME3vwbyGchnIJ+BozADOfgehUnPN5nPQD4D+Qzk4JtfA/kM5DOQz8BRmIEcfI/CpOebzGcgn4F8BnLwza+BfAbyGchn4CjMQA6+R2HS803mM5DPQD4DOfjm10A+A/kM5DNwFGYgB9+jMOn5JvMZyGcgn4EcfPNrIJ+BfAbyGTgKM5CD71GY9HyT+QzkM5DPQA6++TWQz0A+A/kMHIUZyMH3KEx6vsl8BvIZyGcgB9/8GshnIJ+BfAaOwgzk4HsUJj27yRSwPvHmN1eWlEorGnGz7MHzHM+z7SSxHNtOLddNyj3FxE7dBE4SJ0mc1mt1JM1YXrOBxC/YcZJ6EdwohtOOg0YhGkvTJEiSqBXH0XR8IBnb106wbVuCajU5ODycmn0YCIIUJ6vflvUXUtwL/g/Lq1V5z8mLF3fey98vPOWUOb/zb392iDn80z/90ye9t/NWy4K++A79nqN8bvLN5zPwy5yBHHx/mbP7M8a+8MILHX/rprNru3ddWQzj02wLgQPbsWHxvFh2itQCEthWnNp2mlpI5JUkRcLfgISvp7YVO7Cj1EqT1LL4twiWlQCIYVuRBSu2YCWwEHIsy+I/m9/5vhC2Hds2Ytt1m06KBmwrtOC2kSIE0E4tu400DaM0jm3LSTi26zhJCqS2JQ+FJI7TBEhk+47lJI5nx4ltx1bKf2ns2ep333GiJE1jOwhiJAnHiBLHidMkadtAq1gohI6fxm7qx5bnJR4Q276fWEGQVJIkaRYKSW+SJKHnpW41Sby0J2kXCmm10UhbpVLaWy4LmA/09KR7+b2/X35ftriW7tgBrBwaStszM2ljfDzd1t+fXHjhhYllWfkD4CjeB8fqpnPwPYpn/vIXn3/K9oceua4Stn6thMQDISBO4FoWbNuBlabyp4TfBYWhosWU8bKlv/OPKork6+argyYWYPMtHEOPxzfPvm6BW+GQCdLUStMEqZValsuNppaFNIGVWrBS8K3qw2qklCPKl3pd7R+/y27Ld8tRv1tIbP0A4ThxmqaJxfGtxLb5oLAI9M0oCttWSsBHDD5EbCvirtmpHSPlxxBbVhpbIJhb/FuYWohsWLHr2DFgxxbHs6wodezIsdIIjhNbXEUQZGVcK7Edu2VZVpP/fNdt+n65UQiC6cDzGo5t84GUWI6TWL4fua4beuVy6Nl2e6Cvr/ZApTJ69dVXZ6f7KF5F+ab/b52BHHyP0pn78kc/uuxzf/MXny3HyQu9Vt1ykxiu48B3XNi2jagdMjCERWC1bVi2BSIP4Y6v85+Aqf4nwMf3SmjMGDSRf3zdsS0BdAOVBHJCpQB6zIAYgE3AZ8ytxkiy0ML4VN6lQFq9h98d/R1IIrUtYredqn3jF49Jniny/zYSQjx/stV+8n18zRyH7/udv/OdZhzHdgXSs8fLfe7Avx4rezrlYSUPLnVM6uGjHmiy3SRGHMfgo8vmf4kT2bYTcXe5ykhtK4Vt8ehjOHZYq9VaQal0YOXxx33t9W++9K+f9Y53jB+lyyff7H+DGcjB9wifxDRNrQ+85jWrH/7xnX/mzdRf2+fZnst4jUBrotokheM4cCyCVSZi1RDIvykIU7EmP8foVuGdAUoFlwLGloVY0FZ/hADO8FNeUjFrZzvycSIsA0/1AW5BbYVYxC1xW504XP6ufuN/qYCv+VzKBwDDYdkPW3gS/mjH8wJHEzLLQcwegzk9BHqJt2cPGzYB1czZQudRoaw8WNSeKeCVj5hj73DPBGcN0ALYah/UQwNwfQ9RwqDZgmM7k8s3nPhX1RXH/+XlX/gC2Y38K5+Bw56BHHwPe8p+sQ9cfuGFix67+673WbXpt/e5Vm8RCVyysokFhwDH/3ER3gEFBQKCI4J/ioKQnzXWdhjLDJiaiJAwSKKY4GsRFPldAJfgq4BdSIUMmKdWgsSKOmBOoFZoqt6rtsudtFUEbaeIGIUasE64uhd4148FRU539plgxo9z23JMBGUDxgrk9Qb1z/JoMYc752V5KOh5MdG8PDv03HTOlmFp5lAuclCz9M38UyuDEJDlhKgp0BF02y3urKxY/fZP33PXTTln/IvdE8fqp3PwPcJn/pLnPvd3R7Zs/oQX1pcU0xiVwBW204EDu0PEMpI99KkhkJrYMJsqMvFp9pAMlGWhraMzWODYO3SEQ9qCbyD1oUBW4JWAmfmcgBGzcrYCKL5XRajqYPhAkZheobSKOFNAmOA5LPVccH66p8WA4dx5wJy5zI6VmeK5m5BlwiwlYV5UfLl+FOhVAn8L/eJ4ddlx7/ofr/yNf7Ny/vfpnq78fdl7J5+NIzMDf/u2t3m33vej3xjZ+sR15TQ9Pkgj+HYKz0mFjxVwW+Am17HZnJ0UrnY2GJ3zWifq039VEaCKdE2iLhtbLhTsSZbNcqhdUNGukBpPBl/DL2eX/gKG5KfjWKgTKjMM4pqoeTbKVluXXVvgNMjfFngGPZU2QWOoJkmePOihjp3RPiP4LIcsm9dRtHkw8qHoWBZCtzDZs/y4y0674o8+f9FFF5Gjyb/yGTisGcgj38Oarp/vzd+7+mr3r6//4gtGh3dfG0TpKUUuYcMmir4H1wZ85nV0hkvAYx7imJOUYRpmwVfQa+5+zYlMM8yt1iiopbN8Tqsm5h0WGWFYLtJEURzZ7Qs4afQz4CuAlKgkFpN8cBRXrQJexTcQvglg2WPIbrbDZmT+KAky7spC83GIEJbbMA8noToyk/OUET8FGdR1zJvOWQpDbZDH6toOEi+YKi8/7r0fff8f/pOVg+/Pd2Mc45/KwfcIXADveukLTt9830/+wknSc+0osn2qCuIIVpKgHBQgSgcNvkwiLXhSssB1GGdNkmmCf6mmaQ2HTABWagqFsDqBJihIQbEt71eRr/ob30P+U4HubFLMISgRqIVISJHYDlzfRb3RgOu4gtUERTclCaFR0/APJvTVgK5IDROB6p9l88Je61DYgt1J+PFFne6TXeJ+iPYMsfzd8MWKf1bUreGiZ7llJ02Eh84+y8zqQiJg4bGZu1PKk9QNpqrLV7z3o+9/fw6+R+Ae+u+4icO4jf87Hv4v/5g+8vrXH3/3bd/9S6vdfHEctj3PIxil8ETalKLkenATKgQUmOm8zpwdy3LBhpM9nD1XJ5mS2E7eaF4iyXCyAjMacKVkYg7toCJeA1iz4EtgJ1CJFM6xkPoeqgP9mKpNo1lrwGEyMQW8xFbRrwbjDhBKeDurl6AcTdRtAncacEUtMbtNzuHcOFpTN/IelewTBYdOqKltZePu7M/ktHUyUf9ZqleMAkMYm1nw5QMSrj+5aGjF5R++4orP5ZHv4VyN+XvNDOTg+0u8Fv7owpctfeSHP/lzNGqvc9OkIMCk5VJekqIAByVGiTqZpRQCJvYy8eZckJHCtk70digwmft3ApFKlmn8EdVZh2BecAYIqB0OWmktFGDL0NxPzSELOCaImWdLLISOjVqPi8rJx2HGiTH5xG64Ew30NB30hQ6S1AJL2Zw0BmvkyJ9ysc9CEpGOCSWitk3Q5nappFAJOz03BO8F1gcSIOuVg+xxR5emDvFQlEdnArSG2ZwBQ19kGQ6hTzgPvj85MLTysmdecUXO+f4S76H/zkPn4PtLOruX/eZv9m198N4/Dscnft9HVCTItJnQcR2GiAjiFIXYQtVhDKzAzWhu9SJ/wT0jSBmu9XB2PXuiO5VuGqzmj5NdbiueVq3HVc6Oe0uiQS3o7TRCggixY8FPfTSsFHuXBkjOOh6NxQU4ByaBHaMo7ZrG4oMxAsdH0yNHnMCNIwHYxCEoK/AV2oI64MRGEKtttmVzrLPTIJqlYDLzYcBX9tVU8x3GJEkBS2bpYR45RtontAMpbVIynjfZtywH38OY3vyt82YgB99fwiXxn1df7X/hi19458y+/R/sdew+ggwjyZDQQqCJU/iphYC0g+OBNWBSnMB4UgPL/BPTWez/AuCbHaOz9CHg/YyrQCgRg3xSQKEeD2rpHyO2YzQdwIeDmg0cXD2A6TNWYGJZGVa9gcpkG5XhGfRu2o/SRAseE3BpAj8C3DhFTFWERL8JEq4OZGwLfgZ8JT5eIMk2X90hEW6mmu9wTu/PBF/DXbNYJAffw5na/L0LzEAOvl2+LO781KeK//tL//HG7Zse+7Oy4yy1Wk14QnLqKjPbQZykcFMLHiwUHUU7OPTPMXl9WVbPfmVZVuEeFyKGn+I4TCSdxS4V1alkWrb44VDDzAU5XY0nBQiaq3YcNOwE+8vA1LNWYmLdAKZ7AzitCGiF6EtdDOybQWHLCIK9kyi0U1QiG4WQ5cU0flAlyIltHgYEX7VvoSgeSEU8GX0NA7PQhbwAVj/12f5Zke888O0fWv6eZ1x55RdyqVmXb6JjZLgcfLt4olk6fPnLX/Kyn97+g39cXC4PhY0ZBC5dA5TaIGQZsWMjThTQkooouA68hEoA7eOgESObZJNldGfZ/3OC7zwkOlS0a4B4fmKPkaihIMSbhl6WCSVlDuzYhRe7GC3EGF7hYvLMVZgcKiO0bPQlLuppG3EA9Mc2Fu2dQvDoXhT2TKG/BvSEituOJGlnCXfMf9y+F6uiDCoXaLOgqvEWPmFPmq9DaIcPeboluP8ZtEMWfH1vojq04j2nfeAD/5KDbxdvomNoqBx8u3iyLz7vvKW7HnnwM5UUr7LaTbgO1QuKUgjDEJbji1sZVQTyd4Kv5yBIyJ0Sxow32FxuMwuUP0/k+7MOcaHIl6XIqsxYlf8SfF0BJ+VMycRYBA+RFSBNyrCSEqb6bRxYF2DvyVWM9Sg1x+BkCjew0SimqNkhSq0Eiw40Ubl/Nwb31rGolsC3HUQ0AqLCgCsEA77UDpPY4O862s8C8KHoBaP1PazI9+cA377Fy971oVe/+l/zCrefdYXlry80Azn4dvG6eNkJK58d12v/UoG1Nm434LjUysbiSkbplG05UrhAFwdlUpMK+HqS2Vfgq2sTZK/MUv/ogi/JCUcSY4oeIX8d0dcRDauI2O1Dy1uMqLoc9d4UjTUpdqxsYbTQRCEBlk+lwvuGFRtjFQKpg8G2i6FNB9D36H4MHmyjFCu1Q6wlXeZ4uSLgFykJo/+VPyzE/WZqRoww4unQKeb0KxXdYUa+i5e966M5+HbxDjq2hsrBt3vn23r9KSe+aHxk3z8VbWtZHDXEopFJJIryE4KX66PdbAsIu7YlXLDv2vBlOUutrwZcY+JCjlMXSTzd3TxcPliwbN5VoEqdbdBCV/lIkJe24YpeN0Rix2g7LupOL+LiCtQqx2NfaQmmy3X4a0PsGxrHjF9HOU4wdKANe2IKVm8BBwZ9TDk2qrGHEw62Ub1/JwaemEK1IeQFEikEUVV1/DJFD+LKRoZavInn2kjKQ4ryMn4uw4cLbi9wdR8qWhZePKOi6FA9hu7RajcpFlEJt4nqkhx8n+51mb/vyTOQg2+XrgryvW88/VmvGh/e9Xc2wsWSnRdf3ERRDay6osqhUMTaE9ZgeMd2JM0Gyq4LuqhLXwgDADRT1961Zvey/geHC7AGWLKH+lScL7dNqVfsEHxpo0he2oUTk6eOEVkRZmwP7epxCCtrMeavwk63F/X+GZQ2NnGwdw8Kbh290y2snAbSWh21soXti2zU/ACl2MOydoLBTaPofWAvBmYiUUCIjI5Wk9qC0pQj8+8dL4sF5qYDqBnwFbOFw7i6Dxt8yfnmkW+X7p5jc5jDuDyPzQl6ukdN8L3krNNfM7pzx98kaTjgsJCAlWuiJnAQWUAzTjG0fAUues3/g/+64ZvYteVx9Pq+gC/5UQO+UmI8qwvrrLRnI9SFK+EOua/zIrr50e6cVTyjy5QOa1RnhIicGFbqwE1cFflaiTiYTToFtBadhJnCBoxgCNNBGY3FkyhtrGOssBVlu4HqRAPBrgk4jSb8Zb3Yu7KMcduCbxUQtJpYs6eF/h/txKKxFoJESdckgtXVZUI3S/Svq0O0AbvQChnlgyqRno18+Tlpo3E4V/cCEr8n6XznJ9xy8H26t0f+vgVm4HAuz3wCn2IGCL6XnnX6b4/seuJ/IY0X2Wx+kCTwLA9hnCByPWw8/TTYvoeNG9ZjywMP4ZEf3Y3FpTIQh1J+q5b75Iaf7O9wWMmjQ5zoQ40xx8NAIksmy1j8ECKyCb6kHDwpD2ZE33QsTARVNBefigPeehyMlyDyLISDoyhunMHBwja4dgPlWoTFTRfu2BQitDC2soRaMYAblDHdmMbJ4zYW3/kE+vfWUFACCnlgSRM6qil0gbBwsbqwY86haQDudKnQka8B35/ngp1TjJJVmcynHfLI9+eZ3vwzmRnIwbdLl4OA79lnvGH/Ezv+AlbSJ0YtIfuxuWhFEfzeXrz9fe/Flt07ceDAfrTGJnDPf92MJaUKfFITmeqtQ5rrLJxrelpHcKiijeyHDZ1BsJXI12kjtiP6eMGNfYl8qdxoeg4mCv2YWXIGdlsbMOUsRWpNI+7fh2DDFEarO9FyGggsH4XJGCfELuIDI2gPFpAEAabaEWaqDtZOWFh+xy4sGp6WpBuBne5oBF9WA8Y08tE77gjwz/0yyof54KvzlgvaVB5qsjq+wJk3PGXk63kTlSXL3v2xV7/6X3K1w9O6BPM3zZuBHHy7dElcffXV9vCNX3/DyLYd/xNW1MeqNTtWEZtXKKEyOIhTz302tu/ehcUDA2iOT+CeW27B4mIRASM77QrG3VnIt8AUXWQLLoSmOMT+LxTlzvaDmNsrwgxhfBG4fUa/LBtOWBJNfUbqCjBSodFwHUwEA5hafAZ22usx4y2BbU8BPfvhrp7C2OAIas60FJBUa0DfyBSCPaPo6a1iynPRGuzDaCnC8QcirLhzJwb2N0RuR7WDp51xCb4thxQEy5BJhRwCfLUFp2oCqpyDOCdZg10zR4aeENpFH7QQGtqlTToOPQX48kNcoTDhBg2+p27Y8K8XffGLuZ9vl+6jY2mYHHy7dLYJvk/c8LU37t/+xHWFgtXXajeEquzrH8Sq1WuQOi5arGrzfSzu70NjbAw/vu1WDJSKCOhzoCM+AYaMh66AhOaOsycra6a+0ElkkopVdXMi2wUiZwKPSWyZThjmd26bhQ/i7yv/L13s0YKDKW8QM0NnYre/FgedflhWE1ZxHN6qBqZXTmHaOoCKG6I0WUPfwRrKuydRrluY6q9iZs1SNAoxlg9PY+ndO7FkKpRkW8uhn4MtIE9tb9NTFpaFWMnzlBpsYfJk/muy71ovbCoHOR2KQtYdK+YpGeTBZ1YgGcqhQ8vQCIjrAIKv402UFi979+kn5eDbpVvomBsmB98unXKC78jNN71xz/bt17Ua031+wUOxUMJvXXQhNm3dhrHJaazdcBIGBgaxa9sWjA8P46Ef343F5Qo8dn0wfmYLI+ls6bHe38MBX5PJn69w4N87Jc2ZiFvUDjppFVEu15F+JfDTGGFio+b2YXrwGdhfXY+96ENcKCPEFJwlTTSOb2CmuB+ON4UgqaO/FWHxdARr20HE1RKSlYtE1VDdtB+LHxrBQJ2hrY2GAwSS2DOGOqRjEjEhor+w9ImbB77m9yeBb6bCLXuM8nDTY5iqwewlMB985/Semwe+5cGl7znt5I3/kke+XbqJjrFhcvDt0gkn+O668YY37tq69TrPt/sYKf76BS/A2ec8Gw899hi27dqJ1WvXYXBgEMNbt2HXY49h+8MPYqBchhtFc8D3SVVs8yLfrIZ1IWMZFSzPRr4GfDvZf6Mjzmhb5T36ASDgS85XeFdl6Uge2EtTlMRB0kLNKmGyehymF63BPncxxr1BhFaKtj+FdC2QLJlG3d6D1J+BHzaxOHRQ2TuNCCG8SgH94wmKj+7Dkn019DS5lrfRtCk1I8UhJW3SVJNA7CWJWFXS44Hhb7Y7hQHTWXGI+ikrzVNWQLOXeg6+Xbro82F+oRnIwfcXmr7ZDwvn+61v/u7uHds/HaZx78YTN2L16tU448wzsHPPbjy6ZTPKlR4sWzKEcGYG9956Oyb27kbVceFLu3XtxqWhxdhLGnDJRm8/D/hmnYKlWMEsrzPKCmNyrm1shG+Vvmai+bIFFAuM/lILzdTFTGERmr3LMVlegT3uEEK7iCYaaA624SxpwF3cwLS1H6nVRDkG+qdaaNamMFAuoe/hMfTsGMdAM0UQcjtMsqntaNtyScCRC6fvReQouZ5QBgtctfMtJJWRuvrKPqCyyTnVmkKxvAaQDyfyrQwtvezUq67KjXW6dA8da8Pk4NulM57+/5zvJTfe8La9O3Z8ondwsHrGOWcLeJxwwgkoVcu496c/xcCSIXi2I+DzpX/+Z0TjE1hULMGOIt1GfXZZnS2kEKvDTOz284BvpoHPnCPOaooN8HCJH9sE2whuqnJJZDtT25Vec2SB4xSI3BKabgXtnmWYqh6HNopoJjGmvQascgO9Syy4/SFadoPWOShHKRrNOkqphb57h1HdN4Mi/XHjGJbD1j+cMVd5POguFqz8Y7slYZznXa3zQThLSUhF3C8RfFPHm6wOLX1PDr5duoGOwWFy8O3SSWfkO3nXHW87fsXya9adfEpl155h1GszYq6zes1q3PfAA7jghS/A7bd8D/t2PIHtDz6EMr0dZDmv7SQzPrRzqtikhc3swrlb4GvUDaagw4BvTPB1WPYcwUtiiZJjy0VkOzoKjpCkNAoKUA8Bq7wIM14f3GIfHNdDFLiIojrC9jha8TjsPhtu1YfnOHBKRRQtD97Dw/DHa0iTUMqrla9FKt4Psn0xGZKunKrX3AIleU8FvtLMU/O+C1EzCpqZ2VS3gIHqp4x8UxX1M+GWg2+XbpxjeJgcfLt08gm+9ft+cunJ69Zeu2rd+uoTu3dicuwg2o06hpYsxrbt2/GKl78cf/+Zz2Dn5i3w4xhluppZVNFmaIBMMn9+osjs6lMtqTvv0ctzUTOYxNoCPsCd3mTSIF4DEb0LLBueFIqEsiSP+ZvjaiVGiCQJYbk22nAQuwGa4rlgwXE8xLYHq53Cl6q9BlpuA1EhRj0O4Vf7UK0uQrJvEk67jThqogiqHPh+XQ0oyb7ZZpfcunJWmz1ZHd72UBREppNFlv81I5gHj24WJ+BLp7anAl9pbcR/GnwrS4YuO+2DH8zbCHXpHjrWhsnBt0tnnOA7/qMfvnX54MC1q086uTJdn0ZjahIH9uzGQG8PHnjgAfT39uGB++9HYNuoeh6ieg0Fy5bfWVZr+El+Nxyw2b2FAGQ+n5k9lGwmn1GlAOtTKClMYYdE3IzAE34mhkUvBwFDAq9qdW8nbbTCGuxyCf6iAdQ8G60Ce7iFApB8r8WiDPrxJm2ETgNxIUIzYcTsw0l82K0UgQb4YhginarDb6dw6RHMMUTXSy5Y9XSTfTLtgRaQm82PgiXhqL+yD6vsHMmcdJQPhw++5SVDl5/+wQ9+Lvfz7dJNdIwNk4Nvl074LPgOXnv8iSdWxicOIm01UTs4ivrkBB55+GFMjU+gUCjguFUrYccRtm16HIsqFThxIhFVB0wzEdjPDb5myW2pzsHKY+LJB2uSbB0Kwuh+U76fxjoJIupaLRdIabAjLr7yd7uvF9XjVqNVKWDKa8OxIjhxhMQib+sjjizx6g3RROzRihKwY1Wq7Fgu7DBCgRzy9DTGtj+BtNZC0fKFYmAUnaYEf0sBMH1+CcNSjKIfVBmaZiEKoqOAyMjO5nhC6GScoh2UQuJwIt8cfLt08xyjw+Tg26UTT/Ad+9Fdb1sxtPiaFavXVgYG+lE/OIqpkRHcddutODgyIgUDPb19OPvss7B96xbs2LIVRdeD32lGqSRRkoSfV0twOJGvAFbGWMaAbxbIBeg16hgplpGkyfZljEQAL3Y8AV6xU4wjeFYkvdambBeNyiK0iiWkXoyASN5uIXEtxH6AZpKi6AaIoxQRo147keRawXIQphEKLFio1+G32nBoNh8ywad8JURSJt09lAqE1W8mmmUkS49k2X1tqCM/Z67mrO53obkzdEunNd3hg+9UZfGSy0/7kz/55zzy7dJNdIwNk4Nvl064JNzuufvSjevWXFta1F+NWk2sWNSPB394N+669XvC60ZRhCVDQzjrnHPw2GOPYNvWragUinCo89WOWYZ3/UXBV5bpWpo1H3wFeDP8bzbaM+2DGOym4jnBcJC+a1Q6sNV7JB2LaXwz45Yw7fUiLfbBQxsFAK16A20rQlR2MRO1UXV6KItAHFpIC+zc3ERgh2i2pzHge3Cnp0Xn7Hs22iFr5xzVQTgl6UGlheqVbLrGcd/nm8t3QHgh/lc+qyvasq/T1D7jZGZc0A4j8p0qL176B6f/yVWfzcG3SzfRMTZMDr5dOuEGfNcet/KTj2x6tLJ86RCKlo07vnMzrCiExY4Wjo0ly5bhWaedjk2PPYLt27ah7AfSxZhdIrLuBfPB14AO/z7HhWwBu0ihELLJtVQ17DRjzPcDNvwy32Eq7cTUhsUd7N1mk3KgzRgFXxFsB5Joa3lVTKQBWnYRBdtC2Q0QMolGuqJgY7pVR9EuIW3biNsW/EqANG3AtdoI4xlUEKPUDlUFWxpy40IMyZodAAAgAElEQVTBGt454rakqkxVuBEgRXKsz5mhEDgfimueXS6YKNhEwE+q7suYr3PM+eBrLotshVs24QbXmyovWfre06666p9y8O3STXSMDZODb5dOOMF3+u47Lx3sqXxyx9bNlUqxgOHtOxDVG9oZAYjSBMtWrZTiiy2bN+PA3hFUfF+8C6SB5pw6rNkdMydJi6PmeNXOKSAwXR3mqRrEEEeFu09y+upk/U2SzxR7aLWEAS0+GNxOtOgo8PVLaHsl1PhzaCMoFIUmCMMYQTFArTaNoucjoY45jtHbU0arOYM4DdFGCwULKEUJClEqXHISRwD7xomZD3kH2lkqPwXqjlltZyrc1H4rA3ax/skk5HioQlNkj3Z+ki5TKSd0hu4f14mGNY7L8Wcka9wXeUC5wVR18fI//PAHr/jf1kUX5cY6XbqPjqVhcvDt0tkm+Lbuu+eS1UuHPnXfj+7u2Tc8jKTdRtH1EQmoKN6y3FMVc53RfSMIHBcVP4AbxZ3uxWZ3DtWl10R+c6LfbBUXE2YZ8DXRWifaXUBuZi6CbBsjVUlGvYEanODt8ecoheP4aMNFyw0QBUW0bR9h6krhhRjaUDbmemjUZ1AulZDGLSTtFoqBhzBswrEd1CKg4hdQthJ4YR0IaUTUQsoecTr7SO5XpF1wpHR5oSILNiPNqjhMNCzg23lqzVWSmCq5bFWckZrN1wQb8DW99eQhxK4bXjBVXrrqDz925R/l4Nule+hYGyYH3y6dcYLvxN0/uLiUJp9+7Kc/7UHYhs/leqzaCbFdvPgXhG04jgPfcZCGsQAQvX8d0hIL8LDzd0+WyAu0Rc+WC88HX0MnmPHn5fI62KUMdUzRAW0Z9eVhq6U/qRFEbPPjgm4USaEEq1hF6BUR2wW06T6mKQ/HdhFHoVTv2mmMJArhcB6iFjwvQDP0ZA4KcRNoTyIJpwA0kVqs2lAVbWza6VAZwbadaSTMh+GrO0UUC8nOdDNOoSMyFEUnuWbKlBcw2ZnP+UpErMcgBWJbNoV0iL1gurj8uD96yStf9o/nX3011Xj5Vz4DhzUDOfge1nQd+s0E3x03Xf+WfVu2Xlt20GMzex+nEt0mcSxSqYjcpdg8pvAsJp8SeZ03M7u8LeTjyy0ulHwzPKfZI8PVyvuNcY7+roxyFO2w0Ff2r9lxuEcK7djgktVdDIJZdcYiDBdpUCIIoWkHaKDIkgzpV6c/pIsiEjgEQarVWCacRqqnne3DTmL4cRNeVIMVTiFNmkjtUCXI+AH6SlJlwf+kyk/BICNyIzd7ksuZ3rrharOt5rO+EB0ueJ5Nz5MsJY3Fp3SdVnPrUgHt+tPl5Svf/6JXveLvc/Dt0k10jA2Tg2+XTrj4+d50w5sPbN/xSbRqPWXHEfAVMGNyh1giDgcqEmaVFKIYVUaPVBXov5vdydIO2ZM0P2o1kWAWoBcCX1lOPwXlsBCIz4Kvjnz5piRWJjSMbO0AbdgIxe3Bgc0KONlBW8nEdNwpBjnEUfK3ltSroW1TvpYgQIICud2whTRuC0jTh1eW+9Iz3iQPFfh2KAPNb2cd4LLysmxhheySqfgzmt6MCkK9rLsjyyCZiNlI2Aj+emXgSfm1N1NZufyKF37yN//2/PPzyLdLt9ExNUwOvl063QTfnd/55lv2PPrYtT1Fr6c1M42C48HT0SMjtZCJIYfAJCVc0q+s5AUqqWSpJftC4PtUu2g+83TA1wB1drzsBWCM1c3rBnwVbcGy2kQiX1nyCxR69DiA4zpImtPiY6FyV45KgNEQyLZFYkegJSC7LvUSKSLPF46YEjyPAS3pGUaUpGeyMjmdhqSCwiTQqD02xz3HgEjvuNH+Gs43W4rccTXTIGzGVJibkZ9lEm5GsmdoGXZajj1vprxi+Qde/MlXfyYH3y7dRMfYMDn4dumEK0vJ6y/dt237NW4a9rgJq9aUbwPhSNqfs/hAt7sRCVVqoRQEcKTdkIqIDVAcKlKdD6BZ/wcBTz0GZWKSqNd/m59IEm6WCTJWmGmeNitRY8t701RH6Qq4jzFjWr2P1BG70lZelSO3NUyqSNVsWygKHrUphuBDhmO4in5JIr4GkCOWLhOsZmMSTTu5GRpEKJsFrtZsMUmWgsjK0URGpv+bNdJRJ76ToBOqY7aJqeydPARmDXrMOZNVixfMVIdWvP8Fv/mKv8tphy7dRMfYMDn4dumEaz/fS/dt2yLgK0k0tg3SS29GWOR7DfjSy4HAQp1vB3wzXgNZkJ2vfJgTIWc4XgXzs8bhHbeyed2QDbAzkjMgJReClJOpCVGfne1oRs4VFpOCfM18SuJhWOwyQcpAqtGEoc3MqkngafhTHABs15UomiDP72rT1Psyqlbrfo6lZF6m3Njsr9pxqXSbI5/jg2FWGqa2NFs6PJ/z7fg6GBMeY/WQ9YWQLsqzcyJVfpS9OYXpwuDS9738Na/6hxx8u3QTHWPD5ODbpRNuwHdk25ZrnMMFX6kkU569c7wHMgmzhXYzq9EVQDYVWyby1DzvHGrBOJxp/JzPA3dKdBk5W6qkWOBcBklg2Ww2p+CI3S0cizaTDqKEKgUd9WpZginhzSb61BKeQ6jPWprKkMif+t44lg4WfEiRH+cDy3Y84n7nSTF/juYUVxijHK0IyXLkSiUy6/Nr6J8Ob8xkqI66DXAL/5yZfJ4jqjYirzhVWn78H5zzvsvzCrcu3UPH2jA5+HbpjBN8d990/Vv2bt52rWe1ewimVDFQE0qAk8jXYtJNL9tZ1cbI1yuIzKzTw02Dx3xXM7ObneW8icbmRbrm9TnFE4ZiMGNLd2IdzWV45rmVc+RgHViy/7YkwhgOq3SZoKdIwKhF4ItRJjyXH030yGSjkgnMqi04ZkrVMA146PtAc3ZVAUheWGJdCZ5V2ox/43w682VlGRmYgGXmdZlnfXUbPe8c2kI4Dh3Fa9tNeaDECp7VXmjBRbYfnBgPWWi73qQ/tPS911111WfzIosu3UTH2DA5+HbphBvw3bd527W+RdpBcbod2kEDb4d20JVbHfDVSKEqu2blYiruNEg7a6g+qyRQrxmZmqIdZr+EEza0g4mMTYv0DB2hA9zZAl4xeOfjQZBTLf+Fr5AmbkI9EISowpWiY1vrCySCnzUIEv6WoC07RcZY769loZFaCIsFOIsG4C0ahFfthWU74nYWTk+hfmA/WhPjcMIWglQVosz50pIzg7lm7pQ2VwNo1tFMf9gk1vgrjdGpuxbbTb1z5MHjNJHkHx8qof5ZnQsV+aaW3S729d+Q9pW/2rSdmapbSNIYxTiOfcejcxsP3JH/2YmVusqHns8zPoQSO0mUaM+y5J85Lj7axNkisdJEv2bHrL9OktSy0hhOFNvpTGFoaNeSNWtG33TttbUuXcL5MEd4BnLw7dKEG/Ad2bztGs8Ke12Ca2LB02Ww0ohSAGE28vVSG0VyvkksMJeN3uYk37IJrAywmV2fn3TrRJ3aq6GjDMiA7/wIWsbK9nPrRNSKv1V2w1RrSJqsU/ZLfpeARIAyigGXcMzEmvRq11I7zOqcQ8fBjG1h0cYT8czzfh0n/uoFcBevwHRso95ow09ilOIEmBjF1h/fjQdv/x7GtjyKoFWHn0RiNamoXUOLzAKt8MDkkg3Xrg5UHZ5uLCrJNFmZ2PAdF4HnqXbwpq08G3YmMaIkFg/iVhzJ75IYJKdNvwv1IIhqrtWyfD9xIsBJbNtxXRHTySNJQFqtH0QnbTO4t1Jyxmq6LXFnSwWo1VeWJrFTmWwl20sZ+yeILSutx+1WWizunUiSW04777yPvPNznzvYpcs4H+YIzkAOvl2a7A74btl+rZu2elhY4CX0Q1AKBEM5SNKNPcukK4KFohdIREfAEpDLNNCUCE2DiAHYObSCCipVpNlph6MOyJxYoS/0Td1JwNkEkNkDN2OyessAk3S/oJlNSlpAxWM2wVS7nbFwhDIyRwl45fWQXrywULBjJHYDUdqGlQbwIw9pbKNWtNDwHLR7BrHyZb+FdRe8FDW/jJ3jbew/2MTo6AyiMEFQ8lCteFi+qIATVyzGQNLE9lu/hU03fQ3xzsfhRE2JSgMU4bVj2FaCNiNUri5sRuzsfEHgN+CsfhXzHXWAoN8FKxALbGBqK9KHIMcEoPDNSYpWkgr48l+bJeKdVYSlj1s9cDgvrqWiZ/5nGBYGubblCLBT3OE4fE2lI835kfObSfhlAZhkFXl1pehQZ1GamqbcrxQzlj1eWrf2LR/6wQ++2qXLOB/mCM5ADr5dmuz54EuJGfle0g7kTTt8L5M15HiF98RTgq/ZNQHYedEvXzO6U3ltnrGMoRq4DwpnZ6UNIj8zNz1pAv15AoMOD2eX4Hr5PitD04UOLDrgOI4BXxaQEG5cBOx9YbchrmSph2IcII4t7KsUUDrlFDzjla/FxLJn4JGRKWzbsRvjYw1MTTSRRFrQlkYoVgOUKz56+0rYeMIyPHv1IJY2D2DTjV/CYzffAHdqHF7M5kYifkPEkl8lYhMPCuNSpsBNz6T5USgTwLccFKXCUD90mOBLEony22mCZpKgkUZoxhHa0sRT0Q6i59B+x9y6gCvjcB3RCoVhK3qCnLinH1IEYOHPO6oUNd5sCjAb/ZLnNsoNWz1LNBNNJU07tTCVIi6sW/++P7nzB5/q0mWcD3MEZyAH3y5N9nzwJQDwJqQgX3nksrggkQhGga/iaWk2zptpocjX7JqA7LySYb7G6G2OpjazbDX6Xr7HfJmsfraYwigSshpfGVs0wBq1uF7u2FTOBV9JJkphhCz4Jdr0CTCSnEsRxxGKVoCZ0MHkhg341cv+EMPFIXz/kVHsfmIUtX2jaI1Nok0Tdok8Ad8PhEd2S2W4i3oRDJSxYnERz9m4FM9Z0YftX/0c7v/iZ9GTNlT1IHuqxarAg2Y8XsomnAlCR5mNzfF00KbsLrejwZcAqW6EBFGsXIQJvq04QV0i31DAN5Fkm3qvAV8FsHzkqFUAfyflIqsCAWUFvi7BWEBZUw4ZZYo8GjPJQsW/M+rlA1b4Zc25q0IVXi+hZWOKD/c1qz9y9Z13frBLl3E+zBGcgRx8uzTZpshi/1YWWbR6CL7kdGXpqWMduhbwBmYyR0xaCL4ee5qRf9Rifn0TZiVgBnw73K0GYgHfefsvwVImSha1RQaAJGLOdIEw3LIBYb4m2zF+t1LZZkt5cHZjWSAX8LXZ4l1ViDH2VFBDYIykBDlecjw2vOUdmDzhNNx03xMY3n4QjZEJpAcPIpycgOsx0mwKAPuWD8cqwilU0SoW4Q4OoNBTxNDSHpy+cSleuKqI4e/8Ox74+r+gMNNAEDuy7YR6tFS1KYrtGG07fBL4SiJO+xsH88BXONWYPetSAVuCby2N0IgjtNKYE9fRnckckkoQ4GUxjYp0GQUTK83Pch04inpgNCzMjS6EWaiQZo6MbgHwFY10Egv4TqYW/NVr/vZPL3/P7+eKiy7dyEdwmBx8uzTZWfD10O7x5AZnB2A9xZZKSs0BX4uRry8SKiZklEJLRZtZZ7IO35tJHDGJZMDXcLoKaXRySfdi61AThvfV7+lwjvPa8ZiIWYzTO1GaqkqTBJrxQdClw3yPALGoOwh+NFr3xCZIuFU7xlipjHWveQOGXn0Jvvz9zXj0ob2Y3LULyeQkrFYdcWMaSdpCYqtKOCthtFiA45cBv4S0VIFd6oFTKWHRyl6ce/YKXLC6igc++zcY+e5t6K23kCBE7NCSkly7pyRs1CSrHVasi1FBGPC1HRRsV87TbKQeSxk4wbcRx2ikMRpMujGhKJI9rae2FdUjICsgSbMkG66jKAkT6Qr4MvIlJ0zxg2lQqr0iZEbnGd93WJIngS9foUYiRpRaAr7e2nWff+1l7770lIsuanfpUs6HOUIzkINvlyY6C74+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+GBFbpDdISTDhplokmaRmp9LQlITra3E2+lWa4lnaQelJeK3w4TDBY1i77nNv+uAfv239y17W6tKlnA9zhGYgB98uTTTBd+93vnnpvs1br3HiRk/Am46Mn1YkUGoW8wZ2aR7DpaNSMhRcV/dvU1HafNlYR7WgM+0KBVUOSXWoUADMr46RjGnIydd08GeWuuZw51e2dThdAWdl/9j5ygCtcLwxWwzRqcztRMdJyARcgjBtwy8U0USoCi/sAMteezHCX381brxnD7bd+Tj8nSMIZ/YjtEKQimFkSnMddvRI40T6w0WuSlISwLyEIWMRVrmCsFJCe2U/jlu3DG8+9wws3/oQbr7uQ/Djg0jSpkSfXqR0IhGVAiYxaLOGTkv99NwxWUelAz9DVoVCXVISbQ1uzTgW2qHOhJvMu+Je2FmZ8065mfD6jHgZTdPywXYk6iVOE3Ql8tXgywdVp/BaA7g550amZ+ZcYlzhhVWRCwmO1FYFLlxlhClU5Ltmzecv+diH37b6/PP5FMu//i+agRx8u3SyTHnx/q2br/WSVtUX8HVUS3gtNIgpM6McSuT1BLgUJep8eSNqsMuCr3DF2m5B3YSGwlBjSmQr0iZNBwjHqmkHDeSzvPBsyt94MIh0SUqQ1SSo8TVHbDQSpmjClA5z04KXBFu1xJbIPrEROQSFSLoYx26IBmnR3hU46W3vx8O963DzLY9i9NEtcEdHEDebUkZMeoBbdWPAi5lMUlVlbUeBr2hqWdHMsYIASeAj6h9Ez4ohnHfWyXjdqStw199+DCM/vBmlhB7K6jikC4e0n591QDMyPn6nBJCgSPBl4o20A/lmtnrivzb53lhFvqQeJJInxcL50W2ZeM7k4cDkmu704blS86eiXtuCT4DUgEyNtGoOqmgKAV5z7rSOerYDs3IvNkUuKvrVdXfkfDX4BmvW/vvFf/7hS3Lw7dKNfASHycG3S5Mt4PvNb146su3xawtpWGW/X4l4JPIlkFhCO8B3EEahgAJ1pvynIiij2TXgl6lam6d0MCCsxp5N4MiNa2gFXTrbSbhly38z1EM2wWMA2CyHOxRIxvWMkSmr0ExBgmT+Cb5sBy/+5yn8qAW4IaZsG32nnYdnXXIFvvzgQdx9y/2oHdiFuDnKphVKtKVdzjgHYrCj5VWkDFTfYuXEHhFVaaLm2rC9fqmIW3ny8Xjdi5+FDdFufPtP3ofS2Lhwq9O6VNnYX/K4jKmOaSPPhxLPD2kHfudTiKaVAsAJk38EXkU9CO0g4EvHNe61kfmxA0ki23TFZF3xu47IzBTl5FHvTb7XsuC5iluWedYPTyMRNPso3/XqhlE4/TWkMrCTNU2AmAk3C1OJBX/92i++5D3v/t1zL7qo0aVLOR/mCM1ADr5dmmiC754bv/HWvVs3XyPga6XwUy2o17wdl+GM6nhTSUkrtaYEMhYsZMy6jZRpjvtY1nHMqB20XM1wiEJHZCJUKeRQ9rgdvZXQCzoIno1znzwJRgXBV0Q+ZRJzkvTXigjSDyaydICQx8nkUtIEY8UJr4gTf+f3UTn7Vfj8DT/GE/c+hpn6CBrpOPy2JxWApkMFk23ina7LlkX+xQovDezSk82OBKx9lGH3LoZ/wnI8+3kb8Z6Xn43br7oc+/7rO+grFDCCRLhXl5EwVRBa4TAn4SZdncj56siXPg78LyG/S6UDE23U+SZo6WU+j41UAOVmLOywkkhzvbaALAGXcjMpWSb1AEtTDyrZJjpfXeDSoUOyxTHGFEgLS5QCRXO+UmjBk5lKM1KCLznfwpq1X37lH1/xprNe8Yp6ly7lfJgjNAM5+HZpog347iP4Iqoy309OUbXwUVETkzbwHFTZRNPzMHVwnBwEWJBqKtVkma2TMh2Vg9KPdYxispFvlqZQlVCaQtDyJ7GNZESZ6X82C76z/r8dblmD/KzyYpZTlmWyqePSFWMSUTLSZMo/JiizxRBbwyeIFq/E2Vd+HA/V+/D1r9+FyS07UG+MomXV4NLVLOYSXnHLTBiSglDb4IpBUynSeJRg5wBJBM+iTM+BVV2CcNkynHD6evzmr27Eske/j/s/cx36mnWMEvaY4KL/sPjW06tBlgjKLEe0skqba8CXDy4WJfM17nsrIfimnciXy3xKzYQkkapF8t6hUjkIgCuZmZKUzYIwrwGlguDjhNaZ2r1OVy/Oto5SJRRKEz5buaj0fYx8td0PP88HBBTnG6xd8+VXfiAH3y7dxkd0mBx8uzTdUmRx4w1v279t6ycKiaIduBQ17mQSkboOyj29sF0HrUYT9Zma3Jhqua0MaQz4mp87krCsby01tcIZa/2osU8kn8zW7WLPaCsVQ2IjjVQJrqRtLLWYlwo7DXS8sVUULG0rFc9IW0dqfTUvaQDbtV2l59UctAAbK9rYhZigmNpouSlC20X55NNx2hXX4Ct3b8Pt37kH9eFhRM1JwKKYa7aIgIwC7Q24PVPzRRBPSfayO4YUMrhwYmqAE2IwUBlEe3AFKutX4dd+ZR2eVx7Hw3/55wi2PY7ILwiFoI5JGcZLi3lpJqd4YKo1ODyVDnxuCChbSuqmiixStFKyIyxdpkyQEmLl/yDgyzLmNJKsmKgcdOJTGe9oLlzLAeUhTMpWupVow3a9b6ooQxfiKO5Bcd3CLRugVg9eiXy1wxsj32nqlDes/+qr//jKN+SRb5du5CM4TA6+XZpsUTvcdMPbRrZu/UQP0mrSbsL3fcRxCNd1JbJbPLQEruPj4MGDmJ6ckeV8QXcvJvga/tQUSaiM+mzRhNpV6m0jWf46cRFOSklWDC+wlQmM52Nwwyo8+8UXYPHxqzEx1sb4vgOYHNmN4S2PYmznDrjtOpx6hMAOYFs+QFcYKxRwcJOi/EpgaTt09UpUkQCX/yG1v6rhJ7sYU5scu0CLjmbkPVMPzVaCpFTBhBdhwytehZWveS8+96U7cP8dP8X06DC8qAFfCjiYbEtE3SANRjsVXnxEaF6UE8IkFTs9E9TkYWLBjX0kXglRfx/Kxw/hjDPX4HmrKtj9hb+H+9AP4bozCAnoqaeSiAQ07Z/AFQiBl9sjYDLZJi5lEhHrpBsTWmD0C9Tp70AwluW/SUqq0l8aADF6JtcrIC9+F6r7hfniw5RFNIxqI12IIkCdqmRrX6msFTE6M2tWL/KAUyk39VjUbDABOFHl1FPkrNet++qrrrwiB98u3cdHcpgcfLs02xL53vD1t+3fvv2aQtSsFD0XcRLD85Uci1SDYzuYmp5Gux2KE24YhvDZA02Wm6p7scqZmahUnR4di8rPBOnUUR2A46aHouPBpUTKTlH3fZxw7vPx23/8fpRPXIdpy0OzRt0WYEVtpNMHsOeR+/HAd2/G1jvuRrx/FCUu5e0QMdsApUDBKsBNHKESmi5jWkabNrxYg5brK1pAojLKwrgEpqsCG2oWELo9mLIraCwO8GuXvgXji8/C9V+5C1t+/CDqtb1w01DGEmcyHYEm4lQ2C1jmlNBcXeaCy32CqOchZQFG7In0LOnrQXHFIpx86lo8/8RlqH3jS2jcfgOK7hjihPY6BV1xp8CXX4wq5WfdkYLgS5cxBb70h4ik5xwLYgi8dVIQAr62UlzIKUmk+wjVGXwQcQxy0YxKlTla5lg07cQTS+MfWV1ItJ2i7BF8K8IX8wHRcXkQTbJaCakvrQLXagdqqvkwYHmxv27dl1582bvelCfcunQjH8FhcvDt0mQTfHd94/q3jm7ffk3JjqtWHElEVSkWsWzZMszUpjE9NYNao47e3l64jodxZue12kEST1q2lU24ZcHXJMEkYy6A4cBpN1H1HMykCbw1J+ENH/ok+s/9FTw4NoNtEzUM75xGQjBFiKW9Do7rLWCVa6P52CY89I0vYfePb0V8cA+KTBIlDsQOgSDkOhL5EgQCyrJkhZ2iTQB0lNuZJ3wt6YkYBSdAza1g1BvEzrYPb+0yXHj5u7BprIjvXX8H9j7wMJrtA2LGToczRoss5VVRqPJgMF8dIBaw0dEmOVPXQ0yqJXVhsftxTxX+8iGsPXUdnnfyMvg/uAn7v/55VIO6rAwSrgokYNTgqyNcJuDI+fJhqHhaqd9T1Yd0MIvo5RCjFjPhlqIFqwO+wshYGnwjFflKlZxWbSgl2dz2x8o8R1FC8nAlaCeptJDqKZeF9lCtmWZBW0wxTU8kE/nq+SDnS+nbJPnktau/fMlHP/KGXGrWpRv5CA6Tg2+XJlsSbt/+xlv3bd12jRu3q9VigEU9vVi/ei2q5SJ+eOddElGxW0OlUkGt0cL09DQ81wVLkQ29YKJfwwN2wDfjtUvQaIURUo+uaYyBYkyX+3D+O96PUy58K255dA/uH96PzcMHMDNB1PSlHY9lTWFooID1y4bw3A0n4DnLy9j2nf/ErX93HbB7Hyq2hyhOECuCEpGjJHBBAgRsQAwbM66FpqNKpQPxpODym12JPRx0B/BQs4wn0Iu15/0KXvfOt+P2H23FT771A0w8/hiieFyqzqQ0IabpjgJfMWfPlNiqJJ7pmqFOkFSHuQGU8zHpDwtOuR/2suU4/vSTcO4pS1C969sY+ernUfUbQmuwwafYSGqawyTcRG0i/LeKesn78i/y3EljtOJQFA8d8LWYLLVFqaLCUQWebhRLFSOd0Zhwo1xOzpsOWedZvwv1JAk2VvAx8vULqBaKQiMo1Ue2Sejc5kVKfqZ0vizQ4ZYRCcsAACAASURBVFlXCbe1X7n4Yx/+nRx8u3QjH8FhcvDt0mSLzvemG/7f3Vu3fuKE5UOVU9avQ21yCssWDWLbpsdxYP8+9Pf3Y6Zel+i3RVKSulBWuMWzbYTmg2+n1LcDTkzO2BL5tjVPW7MdnHzh7+Csi9+DGx/cix/euw379k9ipt6CxTVz7Akx4JUBy09QqgY4ecNanLV+KV515mq0770F11/zETR37BDrANeh9jiWBA8rtYKIyTQmjRxMOylqjiVqAIJvyXIg8aUfYEfch7vHPYyWluFFl7wRL3rtq/DVr92OR793J+o7tiJJJlQzTPhSJUfwVZIr3Qgz6+ylwdcAsQLfImLLE86bIOcXehAvOwGrzjgJzz9tKXru/BYOfvVzKNrUAkjNsACb4Xjld+lSrygeRr3U5RJA+VBgK3tWudG7l0Y69Myt0TsXQEvTDqq6kGqJFF5I8LVQcjwUCeJSJq0rELWPvBJtqO0yOanAN4FvWyj5BRRdTycwFSUx28peMnv6s3NpBwO+QjusXfuVN3zwytfn5cVdupGP4DA5+HZpstOrr7bfe9cdv2e16x9fd8JxlWopwEP3/AQWI9zRMVQKBbiBh4OTE2iFbRRKFbTabUk2MfI1Xg6SZDOuZDrZlrWUVMtoZtsZqaVo2T56n3EGLrjqI7h11wxuvO1BTO2cRHu6hritkltWxG7BvlSNsWzXLvnw+vqw7LileN6ZG/Hac1aj9dNbcMtnrsPYth2opDaCiBaPbIpJrXAkAGU7Lhq2hboDDb4WqpKwsjHluHikUcZ9kyVMVZbg9Ze/C896/nPx9a9/F4/fdQ/ae3YC0ZTGkwKiOOyAopYQdzTD2cjX8MKUarluCbFN2oOcd4rA7wWOW4/lp56IXzttCUo/uB6jX/0CShYTX1odoMHXnGaaA0kUKZw1pA2SJBAFfFmSTO/eSI6vA76MfOnMxjF15EvO2wkj0XKXXRdlFsxk+z1TlaE4k44ROukPVW6eInA9lDxfIm+CcfZGFDNOSdppJNeexUqgnQKRqrgj7cDINwffLt3ER3iYHHy7NOEE33+cGX/HYLX88QP7hstsDXTrjd+G2wixtH+RLHOnajNohm0Uq2VU+/px4MAownZblqCMZrJmOor31RVyndJf042BbmGMoFzUgn688J1XonHa8/CZr3wXT2wZgXNgEnFYRzttwGO2jR5jBAGnCAhfGgDFEtDbj6H1K3HWqcvwuxechsnbv4Gbr/uf6BkfRzFqiZcA3RdoVkPQYJTOSjaRXomRuYWK5SJObewPAvx0wsNjrTLS3iW4+I8ux8qTTsI3b7gVm350H5r79wn4strPsQuIorZ4/Sp8MuqG2XJgAV1KuXR1msi33AISgq8bgbUpvtsLZ/VGbPyV03Duhirim/8Nk9/6MopURLjMM4aipjAFDaaazPRwE18G1YxIInIDvmwZ1BQTdRX5NkjBsEMzC2SUxk/Kkx1yvnGComWh1yug6CihnupHovW6WtqmD0TMg6S4g4ZBDmkRZcWpgHZu0lHpnkkXkbNXtIMcC4ssmHCjN0UOvl26g4/8MDn4dmnOCb6fDevvXlIpfXR455ZSa2oKD9z1IxRCoOTYaDda0gfMLxdhe4oGIOebhJGYr4gmWMc/JuFmCg0k2MpEwyklYEnMVA+KG87EKz5wDf7t4T34r9vux/Su/fCmphChjpYdyrjsKpFaMbykAEQBLNuHFRQQlotIe3sxtG45XvK8Z+HVz1yBzf/+j/jJv34Wi5pN+E4Ky7dRDxuS5XfoT2yrhpmkDFhWW6ALWeJg2C3ivnoJm9o+3IFeXP6hq+FVF+HGL38X2x7cjObBg7CthkSDbM9G3pNApL4ylXL6QaPAd7ZfPLfrOAXFzXoxUvKsxT70bDwZJ565Ec87IcDIl/4WyT3fRykkkIaImD1k5J/lk02bJl3eSw2uAOacyDdGK4mU2oG0A53abFcSZqaJKBULntAxKQLyt46LsudJubLiZtXX7LaVREx8HxxHCjME9HU0/POCr7d27Vff+MErfzunHbp0Ix/BYXLw7dJkE3w/H9ff3V8qfGxkeFvRjSI8fPe9iCdn0J6eEdAqVMpwigEmpmcwU6tLp4gC/XylDfvcbhVimGNsVTT9IDcziwDoe+uqnmnPeM3F2Pjad+Ajn/s2Nt+/E/b+MVjNCcR2hDZ7i4HG4m0kdhuFMAAiRnAuogIzaQ7cUhV231KsXrsaL3vuSTj/OBc3f/rDmLz7h6jGMa0oYDkp2nEI3/Nhh9xXNn0kXinLxGbiYLfbg3sbRWx3qyiv6MMVH/kQRsea+K8vfw+7H9mJxuQkHC9Ey4rRimKRqlnSlFJxvsaiMns6VLmDATGCL3vEqQg08n0U+pdg1WnPxMknLcNz+lp45PPXwXv8EfQmgRj8hE7UKaXmKOR6O1V04kxG2kFFvuwMyjhb1A468q1HCRoW0KBHsU2LShP5sgccpWYsIad/MPvJWSi5rqISPBVLKxMdHdVr3a50u3BYjKJUGMZy2BznnPb2mnY4VOQrtMO6tV+7+qorX2fllpJdupOP3DA5+HZpriXyjevvHiwFH9vzxObiYLGA2775bSRTLKUFenp6EDNh1W5gcqYGi5l4SbzQUlJ5tCqud1bbK45hpt1MJipmixyr4KHpejjvD65E65nn4Zp/+g72PboH/oGDQHtSJW8S6k99aSrJJFUhkpQQ6m6ChheCEbTvllHqWYVCzyDWnbwKr3zJKVg0tgm3XfNh9I9PwKu3ELjSy1wAUjjSRPelY2TMyBcuRpxFuLtWwHa/D6tOPR6XX3UVHn5oB37wlVtxYMtutOs1+IUUM3FTjMlthr8SAivawfC8C4Iv58Vx4dieRN+snguDInpXHo/1Z52I55yyDCtHHsL9//pXKO/fg76kIvrjkFI5TTuInac2s5dtav00ZV4ClXScY4U0wVeSbexgkaIOXWRh062Ynr4qUpfIl1pfpg/Fu9kS2oEVi4XAh+uohJ4k4GjJKepA0kV0UFOJQBMZk3YwNIU5flVifGjaQXS+Ofh26e49OsPk4NuleSf4/hPq71xarfz5yPZNpWR6Gnd857votXxUKCeyLIzVZgR4nKCASqmK+uQ00lYoCR8WFMzW+StLwqy3Q6eFEDPyNl2+LCSVIp7/3g+gffoF+Oj/+jpGN4/AOTgKK5xAQSJLF5HjK19c6d6g+mUwImw77PzgwKZPrtOHysAQKisGsPHZG/EbZy7FzLc/i03/8UUM1CMU2W3ZJziRurA7zoaRy8QQ7R8DHLD68GAyhPtDF+f+xrn43d97F275zg/xk2//ALU9owjrNRQLMWrtmngmsGJBycwUmBlt75zvfMjoIotEilHYDdqWiD/tXYwlp2zAM85aj/NOXITpb34O227+ChaFTfS2ArC3RYs6OF3NJlsx1cGdakLl76AUChbYdIjga1rGPwl8De1AtYMGX/ZTY5FEgZpbKQ9Pxb3Md7VRe6eUmxV6PM/6ltN0iByf9KGbZXw7/hxPC3zXXH/xRz/y2lxq1qUb+QgOk4NvlyabUrOV8cw7VvT3fnzXYz8t79++HZN7Dgjny1rXmUZduuGW+/tguR7CdojaxLS0l6flgKlmknyOpiDmgK/R7WudbMpIrODhzN97D4rnvwbX/sPN2PbAVqQHR2C3x1GSJp02mgVPzL/dWBqqS/PFQIxlHLRdD3WvIFn9Yl8vgsEBDD7jGXjJ89fhvJ49uPev/wrjd9yLxWI5E8LyGa0z2y5FzuLfmzCx5foYdxZhW3A8HoxLeNWbfgvPfcGL8JUvfhcjj2xHc/QgJvYPw0NNwK3RjhFZrlhsknoRgZUuMlkYfB1Y0tlCeTEkbhXe8uOw5jln4syzjsN6+wAe+auPIR3ehN44QrXpSDVZw1YRtXlwSWkxuWTlh6nkZp1ucwRf+ktEws3TUrIRxUI7sMiiRUczLR/jjjBiZuTLVQvXEyRExNmM3x3lZmZsJlkB5znyJNCNSE3srb2HsxK7zB2pIl9lVqQSbip6T6MIkW6g6a9bd8MlH/vwRTn4dulGPoLD5ODbpckm+A409759qFL4+MEnHqtue/hhFGIf4WQL9bFp2LaPSm8VVuBjcmoKtVoNSRTDd9lDTPGPArra1axTZGF6fXVM0kkoEIw8tBwL6970Vji/eiFu/NFe/Ph7dyLe9wTsxhgCuqUJ7UBDH1tcsNh6hoBQBLW5LmLPRZvlwo6PkFFxTw/8dWtx2jlr8IbnH4+lOzfj5o9/GO7wZqThFJzARZIW4EYBEUl0wFZRgVzN78FwaRkejMv47cv+EKuOX49vfekWROMN1EZGsH94M2J7Qjwh4rYtulkFdrFEmsoKk3KvWJfwqrowqQhjki8NxBjH8oDU60H/hpNw6ovOxTmrAtRu/zJ2f+VfUQ5rwsFWI2Vaz+hXMIsFJrrXHF3LFKTNGtyQHqDYS+x+pHEmpWbKy7dGS0l50CgtMD+tTOz5INB+vlQdEJA7zTJJOah/Ytgufr9KdmxaM2k3iM7VZ2iX+R1G1BvISXPb5MiVny8TtqJ22LDhhpe8552vzcuLu3QjH8FhcvDt0mQTfHsnt18aoHGt156s7t2yDWPDY6iN1lFAAYv6BiVyq8ctTExNoB0RDlMUPHay0NaTpuml1vpKNKwN0w0/aCwG6bkQBi4GX34RJp/5Qty318O+x3dg6vEH0R7fq3xm0wDFkMqAVIA6cekdnMBqJ5JxdwoBYsdG4JRhOQW0/RLq/T1Ysm4pXv6C03Hxs1dj4rZb8c1PX4149AkESSTvZTgYEG6kQ3AbqW+hBg+73Sruj4p4xR98CNXKcvzwpu9jeu8ErHoTrdoBjDd2wY6AACVMJ6F0CY4SurCxb5ryIiayKW2vcgBTKgfGp4GsHNKSjVL/Eqw/+2z8ygVn4MRoL27/Hx/AwP69iMM2fN+D02RlCc1nNHQ5tJhUygJTcCEG8Jp+kD7LEhVT56vAl9ti9DvDoguauRN8VewqD0ipkEsiqXQT28gM+HJsKd6Q6Fd5NovHr1TmaS9k2bVZedmhwVc9gph0I/hSAUKpGWmnaTZoXb/xGy+97PcvysG3SzfyERwmB98uTTbBtzq++S1e0vhkBc3qgR27sPn+x1FIChioDMgCd2JiQpI59Va9AzJFthFi9ZjuSMEbW5JBxuchI/3s8L42KQQmlCz0nP9yNE97Cb55z37EMxHssb2oT+yTAo40tBCwCkrKgVXhADlOZvh5s4euBatYgO+VJHbzC72IK1X4gz3oGyrhGasW4XknLEbt/jswfNu3YQ3vQKXdRMG2ELLxJaNQWzmBWU6AfXYJBwZX49cuuxo7dtfw8B0PYuSRHSilNnwvwWRzD+wwhZ/4mExaonxgs0rVuofeBwRB1aCTCTJGrDY7TzI/lbCoxEGxrwdDa9fgeec9G+dsHMLYbV/Hg1/4DFaBfdYiJFxJhDQ6FxcJxSVL+KyOec6XNtgh+NLXQfV9S9CKVNPM+eBLxoUPiJ8FvtLFQke9hwO+Zt+yRvaq7i0H3y7dpv9HDZODb5dOB8F3WXPk0sGqe23zwHB195Zt2PbIdiwuDYjP7cTYNJrtFtxSgHqrgShmvtpC4LB1vDIsF45XY4X8roE4e1OqeCmF69uSvCuceT4GXvxG/N0ND2B6tI5iqwbbagqINJoR0pCN3JngigXcxM6Qy2WCnWejTi2t56Na6kfBrwJOAeXFA5hMm5gOxxDYNfz6ySfgguUDOHD7LTjwkx+iENfgO5HogFliyzGp5Bi1A6QbzsApb38/fnDvdgw/uBP1rSNizGMjQuw2kNQbsFoJZpw26mkoQMdOEbKkp7ex48u+E+hIhpNnpUSMlITrlbFo+SpsfM6z8MLzTkX//i245x8+hb59O+FNT6DtWaJOKLAEmZVtlOUJzaDVBBn+1wSeppqQEa14ClPdIPu0EPgyMSY1iMLzOjRPSsj3zo1854MvNb3SpJMqD/osm5K+eZHvfPBVICy8iVAPeeTbpZv1/5BhcvDt0okg+J6AsUtPWNx37dSe7dXhTdswvHUY8VQbjcmmJL2K5RLcko/xyQnUGjOi9wwsttlULWiy4GvUDiZa60S9utOE5aiOC+7J5+Dk112Gv/v2g9i5fRTW1ARi1OEGAUDnryQSWVcUtkW/KtrWmIUBqp1906b6QbV87C0PIPBKcApVOP29mCkmQDHEiauX4O0vuwBDM+O492v/gamdmzA2vBXp+Diq1CpHTOWFaPgBFj37PPS+8mLcfs92NHdNwxmZgFULMTU9ActrI27VkbZbiAIL01ETM60WWnGKxHYl6nXdAK1ItfFh26WUVAmX8K6HYrkXKzeehHNe+lyc84zl2PKf/4Dh6/8NS2usyGtLw87I8+iErppoKg81RTWI5HbWQ0J+1lWEhgAgAEvzzCgW8GXzzDp/tyhvUzyydC5mSTXBNwo7tAMbphrOl+eStINpHS8dlW3naYFvJzmYTRQqm/1DgO+G61962Ttfl9MOXbqRj+AwOfh2abIJvqvjsTev7K186vH77q7u2bIdtbE6mmN1FNwApWJZeoQRUManJxFGbeEzA2pXWWWluxlI9wIdoRrpmUih9JeAimhSY9ieg9bSNXjOWz6AL96/Hz+9bxuSyWm0GxNCa3ierzhl30MjCjHTaohaIYiBIKbJSwrbdxF6LiYbTTheET2sGusdQhJU0QiAoY0rsOak49Cc2o+gXcNxPUWsqBQkwt770ENIRkcRH9iD5vDjaEYNPOeiN2HfCWfgu997EEvTHhQnZzC5dz/GD47CddooFi3UGpNIC7YAb60VikMXq+7gUNHgIkpStOjcxTnxXfHxZYHF4pUrcOrzn42zX3wOepw2vv2JD8K9/y4snR5FiU5k9HgnR0yjHAIuxbj8Wa8WjBl6x2hHUz0CbOKhi0OCLwtWdON2cUObD75UOojDG7n0LoBv5ozrtOPC4Ouv3/D1Sz76Z6/L1Q5dupGP4DA5+HZpskVqNrXv4hLan779pm/0tCemYYdAj1fFYP8AWs02JmuTaMRthAkNa9gJNxXwZXdbicI07aAoB9VQRykg1E6KJlQiOqoCEtHeTvcsxXMvfT9um/Dwve8/gPDgDKLWFBA2RUUhyaBKFSgVxZu22WoibbXhN9sIyPR6DiKX/1xMNQiDLnrKA1i1ai3KA304bsMa1NMW9u7fi9rMBJLmDPp8R9q0N/aPoJQmWNVXwgDGsGvXFrz0jW/GTxol/H/svQe0XXd5Jb5PP+f213uRnqSn3i3LNq4QTAwJnYmDCYEEEmBRQybUhJIJZGZSJmSYkJCETAYINphiY4oLRrZcZFuSJVnt9d7fu/3e0//5vt+5kvBkZmX910NrWOs+r2dJr5x33++cs8/329/+9n7ovicxGGtByq2isLiI3Moi4noAxfSQd3LQTANVx0Wh6qDiEfMRhyJbILsH8opwiCkxdEimjmoYwkxmMLBnK65/1Y3Ye6gXp544g+//5efRPncBG0nX7JTh+SF7MJDOlqwhGWRZQyvGh2vge8m4pyYzjnS+xDN7FBMfNdtI7VDmGCFykBOVr0iYE80zqnxrtIOofElmRg/SyC2NuV+Kk/q3aQdWLhC0XoqPvzx48X8GX4+Ndcj2M08GSJu2fPtt73zbr29429vIfK3+9gu0AnXwXaeTReCbP/rIOxbGzv/XsJBLxGQVjfEMEmqcp6FWs2uwCXglDw5tqYkvVBTENRJ+Ca63Fht0ebLtMvheph3EFpQAxNck5M0GHLjr3TiX3oDv/+QESvN5SG4ZUqUI3fEhk70BVb/pNJr7elGolLGSXYFXKEEuVRBTVFjxBOSYxZNjdtXjIYp4Ko5rrrkOnhtgfmEBHd3dqDgVVAs5FFaXkVtegF+uIHBdJCwJe7a0YnBLL7Yfug73/PQUTv/keTQUXbQYPtKWhqCUgxwUUFWKsBUHDYlGlMoOVvIlVNwAmpGC75LngYl8qQJPllElBYKlIzQtdGwZxMGXHcahW7dg4uIEvvznf43q2BB2BmvYiizifhnkw0Og5Cukv6UpNEE5XEpzqw041KLk2edXuMgJJQOpLwT4cmQ8ga8kzNQpM63WlBMBn2SoflntwOBLTTYaH/4Z8KWPC+XDiznffx/4Ch/lS7QDBdiR1CwCX3PTlns/9cmP/Hp9vHidbuSreJg6+K7TYtOE27se+N67l8YufD4uIx5XNbSmWuBXXNjlCqquzVVVoBEPGbBpOd30lKPG/G7k31CLDGL1wxUfr1W+XA9zCSfDUwNklTgGXvVrqB5+Bb71yEmsTmeBKgFrEVrFpjx3HlAgANEzaWzctR2BLmN4eAhOLo8gV4SpmYgn04BKNEUcoepDb9LQ1t4JKTSg+ipk28XyzBSKS3Nwq0WEjHQkDdPQ3dcDNQn0drXi+utuxH0PPY2Z4+eRyZcgVdeQsRS0pE20NZM2uYS1ShGl1SJcV4JkxFB2QhSKLmTZguQrKNk+v94gbsHWFWS6O7H5umtx8KUH4Dhz+NLn/hITz72AZoTYb9nYKBH3XOZId6IdykoVWgDo7KtzRX5bzeWcSd7LE3Y1tzPaTXB68f8GvhQBJP9s5fvvBF8KLKXdx5VSs1rD7UrwfbES43I1LAZaLknNXgS+xuYt33rLJz7y5rqxzjrdyFfxMHXwXafFJvB953e/+Z7c5MTnYlIQJ3erTCwFt1hlz17SZwYKUPGqRGtC1Qx4LoVY6lFVJOiFWn4bqRFqAxeXgbem8hUVMXkXFBQLzdffjvSd78S3Hj+HqbEs7EIeKOWh2S68igcyc6FhBlXTEW9pxI7D1yDd1ohTzzyHxeFx2IUKEqk0Mplm2GUXtm8j3mKhq7cPzY3tyC2uobKSRWV1EcXlBbjlAqqVMnQrLppgAxsRWCGkahVOtgSEBrS1ArTVZehBBc1JA5v72zCwpRElJ4sXzp7H0swyQkmHlsigUPVRKHvQtARkyUTZDbnqlRsaoDen0bd7OwavP4jO/ji++ndfwoNf/xZihSq6JAn7MiE6kUOM7DPZ9wHIKw6DL3HbXNHWADgCXwa6UOwexNoS+y2UEfTOxjoR9UC0Q5UacUw7iIceKy9IMRIlUhC48pDFiypfbrjJpMj7/we+4vXVRk2INqEUZh/wvCtph3ve8smPvKUOvut0I1/Fw9TBd50Wm8D3fd+7/92r0yOfN8IgTnP+VNP6tgtT0xn8XHL0ChyYSQtWLIF8Lg85UCJPgJ8FX+JrmYqoTbZFfC+PtvJ0ls/gW5YtmLuvx4YPfRIPnFrE0PAKVldX4BfykG0b1bILhYC/UoBCFohWDFZLIw699Cbs2LYdxx97AhdOn0OpWIGmW9jQsxFDQ0NINaWwc+cO9Hd3Y2l2Dosz05CqNnKLi2waTg+UXLmM+eVFZNqaccsrXoaJ51/A8vlRGIqBBjlE0q8ipStoS8fR39OIns0p0KzdqWdOo1ioYmpuCUo8BV+xULJDmLEGVKshVooVIBGHl0pg8PABbLtuPzq2tOLM8RP4H3/8WZRn5pCslrE3aWFz3EM6zMP0Ha50yfIxr3nM9dLoNvG9JFUTxjViiLsGvjVvCeEaJvheOk8UIUQTbkw7ROBbox1q4EseDvoVtAMPWfxb4Mt0hKAdakMW/97K9/8EvrUhC+J8zU1b7r7rzjf8xub3vY8mS+pvv0ArUAffdTpZBL7v/e5337M2Mfp5SwpjNFIqUdQ6Nb1oukoWMexqTIOVSnAFtbS4DC2k8EXyXBDjrjXdKWl/L/37EvCKOkjjFDQyxwlRCjSog/ux/0/+Ak8vKjg3ksMq2VXaVWhkFuMCMg00rM6iOrsEt+qi4DiwWhtx000vwaFdO3Hy2HGcvzCExbUC4vEMu4fZ1Sq2bOhBa8JAYWkBx585hrhhwdJicHIV6oqhtb0JS8Vl1utee8P10HIOLjz+LExZRlrzkVI9qFUHfW3NuPGmfWjbFEdufgEjx8+jWHbgKAoSze1YypYxPL0I29cwu7gGPdmAMBlHrK8be269AZ2D/QhlG3/3Z3+GoZ8+CVSz6FZd7LMktKkVxFDhSCPy0aD1KasEoFEKBHkykH6X/h3pa5kvJ+qGDH5Y0kXTY1T10qhzwPl0tcqXHIipk0W0A3G+LwbfK3W+tN50rskEnxIqaJiFzi2HdEZ/v1LnW6Md/m+XoKjNI54/qnzZTF2K0osHtnzjrb/+xrfWwXedbuSreJg6+K7TYhP4fvC+b79nZeTi5xIh4qaisV84Je5SE0dTFcTjBiRDQQU+ijxyayOhmHyTcrhNZPZS83W4HCVfUzqI+BsCX7InJO2pTUYzHV2447/+BbKtO3BmEVgMNRQcyjBT4XkKVEo4lqvQAxdzE9M4c/IcZuZWcWjXIG7b3YupE0+grb0bo2sBnp9Zhq8mIDkSNm1sw+aOZrizyzjy0BGMjY+hua0RGc1EcXEFrR1dUDMx2AawZfs27Ny8FScefRITJ8+gy1DRrktIyCEGBtpx4LqdSLToOP/kMWSHJiGlDQweOAjXVTF9cRrPj8/j1EIW5KHbO7AdUkMTUns2oH2wF00NGTx37Bi+8aUvwVxdRsbPYcDyMaj5iDlFGJIrfHkpLok8LGTijIlZFxQBmacRzgqZnqAhaLKOqmM2OCfwlUI4occgTeBLlW+ZzHXIHY2GSCLaQYzCUMuNPH0Djo83aYqQ9NMEtOTVS+GepPMlfwd6+FLly1puISOsjRiLyvZFU3dXXI+e7EMKSR9MvxXVzfSI8DjeiWR1eUgwBzbf/bb/cGe98l2n+/hqHqYOvuu02gS+H7j/nndnx8Y+n/SCOIUoUKNLtgzYtoPGhgwShoaCXcaqXebqU/UUpCVDpE3UYtJr1W/UcOPJWI4Bqql+6QYmX1gypuEAdthxHa/5k8+g/5V34tmsgZMrHi4uZrG0XGzFmQAAIABJREFUVkBx1YFUqcKSHFhpDbu3b4Kfr+KBe49ALy7hTYf6cfF7f4uUYWLvK+7CkaUqfnp2BloYx9bBPvQ0xNHs6Th17BROPH8Ca4VZtCXi2NjWBU1JYNEuIy+72LZrG97w66/F88fO4Inv/BCtno+9HW3Ys6EDg4OdSDSqiMU0nH3oCBbPnYfaF0PXzl2olmQUR1fx1PAczjoSki0t6BrYBqunF+bONkBz0Rxq+Orffw3nn3kSyfIyOr01DCaABq8E3a7AoJYUm++Qw3sUghl6PLRBMBn4NCnGrjac6EGwTMMXPjU9efqC8tkIfF0G6Rr4CqkZqR2o8hUUBoMv7UpIix2BL49PhwFI8UDp1LIiAJbOGbudMScs4FMEQ4vv/79WvFLI6dEcu+RrUHi82kcgUbCTDUcGClBgbhj85p984hN31dUO63QjX8XD1MF3nRabpGaL993zu6sTU39qeGEiyZNWHmLJGGLxOHu5VosFlJwqquSpS/yj6yMRagJ8I73ni20kuVKidN8rtb4UAskfUHnMNSsFOPzB9+Pwuz+MR2dDHB1exdjcEpbnV1DJOVAc4Vtrx0I0tVq4ds8gkmSC89BPsC8lQ3r2e5h57hF0bN6N9pffhQeGChiaLWFrbw/akgZ74q4uLiG3tITV2SlkFxa4yuxt70PeriDnVxBvSGLfoWtgmjEcuf+HMJ0Kdna34p2v+WU0KC6soIK0Ckw+fQJquYTU7lZI3Z1Yykt4+L7HMV/UsKI3oLG/B937diC+sRtVNYdGxcPx73wfT/7kKaQUGQl7Fa1BAW1SBTGnDMW1uVFJQCv0vAHbQvLQBDXtCPKI+2VfBuHERuBL/4nKl+idyOeY4M0XDTcbISrkw8HJxWCtL1tKMvySIbqQsmmeD4sCncjHl6phVYEUgS9LzrgqJs43Al86lz9jrvOzF+BlUBZWmzL5fgT0YBF+HiHZEBEAE7ctybAGtn7r05/4+Jvr4LtON/JVPEwdfNdpsQl8Z7//3d9Zmpz8z0ogJxKyilbTQHMmAccpI18ooFgqcmqxbBqouA7cqg2TrBWIH44qodqkW83NjKfdaNcZmcCwGbdCVRAgc4yNjJXQx5Z3vAMH3v1RPDhRwTMX5jE7uYDy4ircig01MGEaKdiWD6tBRV9vM3ZtHYReyKJ87ji6Zo/j7L1fgRkC8e03QT/4KvxotIiGRDNSJg1g+CgV1pCbm4e3nIMRKpgcG2dv3cbWZvikuigXEYsnsO/AQSzMTOP8qefQHlPxrle+HDdt7EXcLSKXX4Ti+liZGEHnjnbE+jZgdNnBF754N2ylFU6sA0ZnEwZu2QupRcdgi4Hpxx7Gmft/iOJKCU3JBCwnj6RbQCwoIUa+aB4BLXlLiCggVi3QEEvkiUz2m1QQMxiLLIrLf3LKBHHttIMgFzSSAFKMUMCDHfRelgJUIHEkkwBfYe9IOl+VkiwCHyYNO0SJFuoV4FujHWiYhakloh3ECxPcPg/M1ILlBQFRa7AKBw+a0KNhHBqqIaKDlcgMwKS+IPA1Nw1+8zc+8bG76mqHdbqRr+Jh6uC7TotN4Dt2//3vmp+a+nxja1uiI5ZCulqBVM7CcYooViswDAuJVAPzictrq/CcKuIKNWMo00t04lnnWxs1vmSsLirf2naVtsDsdxCAAaBkJHDwox+F+bI34L6zizh9ZgZr4/OQ13IIyVDHl2FYKfiaDZgqOvt6sXPHZgz2N8CdOwXt9FGM3PPPSC2vwFXiSL/k1RjtOoC5goSBwUFUwgpOP/c01EoVC+cm0JxsRCJmYXRkCG0drcxx5lfX4NseEok4Ng9sxOzsGILCEl69Zzuu62pFT9qE0Wwi3pjC3MgFhOUVqJkWuIkefOnrD+KF8RKSXdvQsmcjEoNNaOs20ZmfwU//+39DMl+AGmpRpVmC5hWhBg4sQ4PL4Evm6bQboOrU54qW/DKYsCHwYjpdMKb0/0uxRYRtHBsRgS+rHQIegmHgJX8HKYBNjUuZWpx0EuhBKcCXql5KLzZY2UL0QiisOrnyFUbt9E6VL+08uFomXoQrcqrSo7/T6xMvl89zLUJIKMJplJyqXgG+bGoZemyXmZcUGJs2/8t/+qu//A3p4EHxxKm//cKsQB181+lUEfjOP/74uyXP/9zArj2JleExeKMjUIorCPwyYukUVJ0i04FsqYx8sUDqUcRVkppRhLiwlaxVwKKtIwIYBedL1ZLgfSk2nLbUPGUVqFC7NuAVf/4FnDDacM9TQxg5Mw1/ZgU6pRj71N4j5iCAZZKtpAY53oGNOzbhwPUbcMPBVqw98ROc/4cvo3l0HIZTwVpzD5Tb34zjFQ16ax/am1uwMjaGM08dg+lrSOlxHpvVYwqSzRmYMQtLE9NYHJ1Cg27BoJwy1YFXWcGvXrsb/QkFspPD/tuuQTyTwOroOBoqFZQcBU6qB//4naN4Ya6KWO8WJLd3I94KDLZKGPnGP0I6fxoJ9j4WOTtS4EAKqghptFdTEcgK/FCBx1yvmGirrRWrGghg+RsJ2ehkR04P9DmfVA/0MZUbbh413MhTghtuPsoEwtzAqw1ZEGcc8b2UquG7UMgrI2qosbKBJtwIeGVB9dBDQKfGW5RVUgNf4XJJPsNC1RL9etwAZPCNGnrEjFBqhUvgS5QFUxGi2ufKd/Omr+x9//t/+01vetPltNF1uqbrh/n5rkAdfNdpfe9+4xuVxb6+93e1tn52ciUbmz51Gtnnn0cjqmjMxODLEipVH8WSDccXQYyOXURMIz6QLBAvg2/N54FuVHbfCv1LwYs8CktUJbGPCoGHhua9N+DmP/lzfO38HB44egFrQ4swVgowKwVUAmoZkTDfhW56qLgKfLUFajKFrp0dePXrb8CNXRk88bnPQD76MBpgY1U34e+5CdX9t2DETyBlNSPpSzh/7CTzyGkjhtnpcSQbLPRv3YIde/YgnUjgke/cD3cpB79QgFPNISZV8CvX7sZNezfDMFx0HRyEvbqE2eOnkLZlxBs7MV6R8bUfPoslKQ2poxthp4X921sQXnwayz/4NhpLa9BJAkbjwipxnx4CMmKnQQPCLE1HyFIxiLBMSutgSRl5GFPop/DgZZAjlzSqISWi2+lvpAEmJzOiLWhgz+PJQ9cTPsOs8/VdtsukcWcy/JGpiUcPQspwC3y2rmQ1QxQFRdltzAzVkixYYhZpJJhaogpYyNv45mNAJYgWygf2WotUEEogKl8CX1JbEO3BR6CPByGKkGANbPy7//TUE+9cp8u4fpiruAJ18F2nxb777rsVf2zkY51NzR8/duq0MXPmBchTU2iUPJAxV65cRLnsQlYtmPEEJwqvLs/DIPexUIUsMflwKUSzZq7OL4/y2EjCxDcxTwtwFRRqIUqSiW2v/DW03fUufPHBYzh+ahLSTB7GSg6qU0ZFtqHQdtfzoSWAskMNpzgkLQU0JtC7ow9vf9XNcB+7D2vf+XuknRzf6IWGdnS88bex0LwFKyWNPSPKCzksLq4gcGzYlTyqNvkyuGju6MCh6w4x93nmqWewOjUD3a2gTfVxx/YBHBzsRc/2LmjbOlAZHcboY8cgLZSxce+1OFO0ceTMHEbLMtZMHXpHHLfv68bqQ3fDfvYomikC3nOEabuQfgjmk6tasookdQGBMnjyiyN+CEgplYK1INElTvjGUfUE4jIcn6pbcEKx0PBSwhGpHQIEvjBzJ+7XJR8FTrGQWANMsjQGX8pvI59hnl4jiZlolRLnS2ArwJfoD1H9CtgV7mlsEi/EhfxwJeVK7e+i9Rr5vxPRQLI4eliw4TtBM5XCdD3oPHmX3ND/5T859sQ71ukyrh/mKq5AHXzXabEZfIfOfayrsenjF4dHjAvPPAMrm4VWLaFaKqBKETfkoZBqRKDIWM1nUcyvIkaxNz5VTmoEruKU1MBX8L8B36BiqyqqLvoCW/GRNxpw0zt/H1ObDuJv73sUi+MriK2WoVEyslNBRXU4vFHyAshxnSNyQteHKumQY42QGpqxa2c/Xrm9CQvf+xLUoWeRDh3kQgXqnpvwknd/AucrGh559DlcODGEuBFHIh2HFdMxOzGOcr4C2/VgxlRs27oNUhDgAuXXOWVs0hR85FfuwOz54+jc1IKBXz4MOXCx/OTzCCeLyJkxfPXkSQytKVhGDEVTw8bd/XjN3i5Mf+cfEIycQcz3eJqO09ZJIEbroChMI1CVKgzJKAGY4nWEjpY6bJyKQWPDTEtQpUizxoLzpQcXgdma7WLVdlEhKCSelitlWmux4whIJUGG7oTbBPJUUbOaTTTMSFJGFahHDzZN5QcAfT/ZSrL3HA/PXG6pkV6XndYicGV3NQLb2se4shXnn1QZpA8nSRzL6JSIWqHHgEcxUCoFfPqtmzb/z789+ezb1+kyrh/mKq5AHXzXabEJfKsnnv69jkzm03axYJ5+4ihWRsaAapVtBk3DYkNwAoOCY2OlkEXgOUjrJscI1bSjtcYaV8ERv0h1UVT0Me9LEicCkaoGVDLduPV9f4gHnQTu++lzKM0sI5EtQikU4ZHHLWlFFfIxoC06iaJCeHYJOs9gxBAmGoFUHC+7YSt26KtwHrsPmL7ItEhOSmDL7a/H5te8Bfc+ehzHjp2D5ElQYxZsz0HCiqG0kkN2cQmq56ClqQmWSaPCJaR0GRmniPfd/jKguAijQUbH7j7EVR1LR05g/uQYcskE7puexJHhHHJqEkomjT2HtuHOa/oxevcX4M8MQydgl3W2iKR3qmRFc4oFs+CEX1ocBlfqQwqrTo4Q4rglomn8SwBO301VM03XVTQNye5uKOkMN9noWEQBVIp5VKvViLJgNZpIv5QkOPRxL2CPZC2VQGtHByRVYa5YPAgUwdNH1AGNIUc9NtYTE7jSLoaAnEmGK6cXoxBR5v1JGUFG8pH/BNXYVc9GxaWdjArfo/af4mgx62Mf/fKX/2ydLuP6Ya7iCtTBd50WmzjffEfqg+2JxGeSUmCdevJpDJ85j0QsgXQqzePDpVweJcfm6J5K4DLNEIPKIvxaxUOELt18lHxQOzlses4Nt5rFpATXd+FqCuTenXjJe/4I/zC0hKeevwh3dgFWdg1hhVwJxEhsQNwwp+5asCimp1rkWB86nkcR9Ok0rIY4bty5EXulHNZOPAI3Owu14kBv6sQ1b/kdTKkZPPTsRXS09ML2Qjzx3HHsO3ANDEXB8UePQFpbRWsijUqpwibvsu7iwLaNeMN1+6H5eXQMdiDWnUHl2dOYeeRZlKdzaNi/G/dNT+GrRy9gOYyxn8PuvYN486FeTNz718DyBEwK3AwokYMSjsmgiHhagi0ZCm/1hQA6oCYUVaUEfmyKLlSxDNbkfUzbe54Olrih5mg6tLY2bL3hepht7Si7HjTDQDqZwvLCAlZXVrjxJVMmnKHzO6kYXIcafoCWiCPZ3oau/j7oMUv8HJ5eU5if56qWAJ0fFIKspYcCn1tVFYGeUcV7yWOi9rXRNcm7HaI6Igka8dKUsKyqKgNwzIwFlTC8q2tg4OvrdBnXD3MVV6AOvuu02Hff/UZl7SH1Qx2J+KcbQ9c6fexZzM0uI55oYH6umM3BLZfg+B7KsociNcBkHUno0K7wma0NU9TAVzTcRBPpkiEL38QKa0/VDXtx/Xs+jb86PorT50YRzM3CKK7ArVCjTYMUapBUStCwEVYNZMwEnEoJjhqQWpQVEwROerIRWjKDW67dhW6swL/4BPTpYaDiIDW4Bxt/5U48OVtAItGKalXC2eFxNPT34fC11+CBb3wNM8+fRrtqwV4rwPc9SLqHvTsG8LY7boMaFtHUnYLebEGeW8bcw8/AnclC+VeryK++cAbfO7eKnNGAiiyjf6ALb3/JAHIPfwVYmESMJv1sqkejKCCWXgllQ+2NsI34X5eqX1nld6p2Se9LVSsrRyI6goDQDn3YmgGrpxubb7geTiKF0DKRbGxBa3MTV5VEdVhxk03fVUOFbpkwLBOaQmbtKjTV4OQPWdc46kg1TJaDEUdc81umRmktDJTpBapWuRImuoKinejftP61xOYAPjngRQGiLlEunovQ9hD6JC8L4akSfw3tolKxZKAp6m9t2LLpK+t0GdcPcxVXoA6+67TYRDus/eTeP+iMm580q2Xz7LMnUSk5FKGGSslGtVRF3LIATUHBr2KtQNWnjLhssBTp0nBFVCgxvRDNVhAXWfMKoHuX5FOyrrP8KOjbhuvf80n8zclJnD0zDn92DlJ5BW7VYf2rKvmMR0xUOCoSegyuU4WthJyooVM3yHURUIyPmUQincBgbyP2d8aRyi8hzOWwXHbgd/fD3LAdFUdB3MwwqE8uzCOTjGF5bgqjF85DrwIGmQ5UK4C9hu3dabzj9a9AtbyE/v1bYXY1wh+eRv6x52FPL2MtGcN3J6fxneenULGa2UYy3RbHb/3SPkgnf4xw+BwSDtEJxPmSBIvGa4lCicIuKXdezFawTIwy7dg9V7UAGhUOSKJGu31Z0AbsnSGq4aIso3HbIHbccguQaQASCQSayhQRceJ04sgQh8eFNZW7eCpJ23zRtCNpYCyRRrK9FZ6uAQq7S3BFyyklEVXEFEgNYKnSpdcgCxUy89DUFORjkvSNNNninQCY+gScxOF48DxKQBEcMB/fD4jLL8di1ttvvvnmb6zTZVw/zFVcgTr4rtNif+pTn1L7sqN/2BYz/qO9vGRMjYxhaWoe1WyJh4AtM4Z4Ko2iU8VaPs+JEoqqggx4KMyS7A9rXB/vUpliuJxkQberygBC1CZxmTRYoMDbsAnXvuvD+F/nVnH6xDjcmSW4pRUEDCCAopYZ2MPAFJ15mo4LfTgedfZJdhUlOTBhKUPTNN5+NzRnsLmrA90tGcRiMYSWxQ5kM4tr8KsBWpONqK6uYXb4IqZnJlBRaDsch+ZrkAp5xKpL+NVrB3Hzzn44bg59B3ZB7+/E2pMnMfujJ6DkSjB3bMe/DI3i60eeh5Ro40rej7u48+WH0TQ/jPC5Y2hwKlC1EI7vIFDEhBqbkVEzTJS1CGUyxPFYMoZAgyLFSGiGMLSZMmUvXpIkcOJwCFXWsBZ66Nq/F4MveQmCRBIlWlhD42ZZdnER+eUlBA5t8kmmpvDPJA62VC7CsW0+P609vejeuwtePI6QsvgokZRHnaPRYG6sCTqC3msDNKZpMnUgWIbLPg8v9nsgFQc/NgnAPaJcxO9PtAaNMRu64aiq+oHNmzf/j3W6jOuHuYorUAffdVpsqnztYz/8ZGtc/2h2albPLi7j7LPPI6HoaM40Q1V0lCo2suUScqUCa1B1TeebXfPBo7p8I4rCSRizRDpfNlbnYaiowUSNG1VDhXjk1k5c+7u/hx+sqjh69AK8mTV4hQg4yHNWKYvmVGhyRWWYBnf2i8ViVH2JOHNqAtHQAb0GMl0P2SAmhBVTEU9YfMP7kgrNSKKttRPdja3wF1dhVavIzs1hZGoCjmYilm5EJq7DwhruOLQZ+5visO01xHvbkOhuQ8ZTsPzEaXiTs8gl0vj7507j0fNzCJKtqFITTLdxw66NuLkthfwjP0JHUITsF3hEmPSuZMtJCl8CIaJruNfGgCzGcGWfDG9khApFColGm4uATdbp9ySXMVVWkQ8DtO7ZgZZt21Ah5YAsIdnchLamRsxPTmB5ZpptM7lKjQzUqQou0LnzXK5wm7v7sPHwQfjJJDx6ePoiQohVGezHIRqlBLxUsUs+TddJsCyLH3KsXCHul6thQSvVHM9e/GcNpGsfpweiYRjhv+qdP9Xc3PxZibYG9bdfqBWog+86nS7ifKtPxT6SVPBH2alZTXICnD1+Cm3JBkg+UCiUUKpUuWFCwEseAlSoGVT5RgYstflSMXV6eaJNRAqJphurIUg9qqqohAEKqUbseet7cDI+gO8/fBLV2Syk3CKCKk2B0da5whykoiVguzZ0bhzJKFHMkKYxuLguVYmCRxbb4WgwgdLnCfmJG5YoVViG7QLJZBr7t++Ev5xFrFxFmMvDdW3kXJ+j2zU1RFqv4PW37cO1/U0AKug6vA9K0oS/VERwfgJzTx3Hih7Dt0dn8M2nziKIt8BTDFS0AB1NFl57zU5o556DOnmaLSRplJom2WxSewk8hBa63Pwi0A3In4F3CwGE2XhENwREr/hw6Aup2cXjxGCw7T24H1ZfN8qQOautubMTvV0dmB4dwcLMFBRyQ+MNgSrkbYrMk4kBcdqahpa+AfQd3Ac3FoMb0MShApWrZALfS8lxLFUjqoNGja8E31rle5m7jkbLI1Cmj9fAtga+NcAmADcMgz7/XxobGz8hSZLgWOpvvzArUAffdTpVpHYodyX+o+5UPr02NaM1JTK4cPIMdI+ChD2WLhEIUBVGjRNqENHiU/PGoCjyCBSEu5mYkBJNoqhhRNvNS54PCo8Xc4yQmcTGV92J1d234xsPn0B2chXq6iIRzfA8G5ovRnMVi8CXZPkSTF2H41T5xtZJ6qYoQlpF/SqOHBI8pUePioAUscS5cl4vfPJBkBUkDBNNhoFGAqZSkTWyjhMg1diMwK/A9LJ466/egm09CZjxEJnNPVCbGrB26iKWj70Ae2oa2oZB/OOJC7j32YsIzAbIisXgqpoyDu3YgJu6U8g//SMkFoaQIovIgNzFNAQKDaWEkDwbKgdlyvBCjafUAoVW2GG7eUJpenARO0EPPfJ2INqBHjSupmLg8DVQ2loYfCnZua2vG72dnZgcGcLS3CzrhsnlTFH1CHwV5Et5BKEHWTPR2LORwZdoB0pNJr027VaEYaWYWCPenhUntPI8ISeDaAd68NXAt9ZIvZKGqIFsDXyv/BxRFrqu87tpml8slUq/39nZSQZs9bdfoBWog+86nSzy8/3K2vjvSYXcH7u5si47PkbPXmS1AOWge64L2dRR8Vw4PkUuiEqWuucULV5LMP4Z8I3EZlTtkkyKNKy8uQyougoR6AFKuonGgy9H6rXvxL88cRHjQ/PQFhcQFrLwnDJH3dCNr5gWqjZxoAGb4tDNTRVvIpFAMpFCteqw7zANC8iaJiwrbRuBXUXgOMxRB6RnlVTR0Q8CxAwNmhIiE48hRtt+mmKmRpBnozul4y2vuhn7etJINhvIyWXEmpqBsofcqWFUJyYxHxr46yPH8cySC0+JC52uYaAcemhsSeHV1+3GFuSxcvT7SK5NwvIJWE140ITczHeh0RQZUb3kyUDG56rL60JrJLlEQ5BbkYxAJV9fH5LnCTexmIEt118LP52CI6koBgFae7vR19mFiZGLmJua4kkyDsDQda5+ybChXCkJ1zTVQlPvRvRfsx9uPA6XqCCPRn/ZHSmy/CR5nwBfHnGOvDtqtEOtsr0yPLMGui/+s3aZ1igiqnoJwBOJxD8tLCy8f2BgILdOl3L9MFdpBergu04LTeD7d3MX3+utLX9+5uKE6RYqcCgZmLyuSEOqaVz1OpS9Rl1rSv9FCFMjP1+q0MTIKdsORuqHaOZUxAmxDaGogskCkUZdQ/JqkAwYmw9i8Hc+hnvPzOL4mSlI00vwC8twyjmYrthuS7oOm7rnvo9UMsFVU6Vc4aafptIQA+A6ZNhCIcYqJFVGStXRHIsjZhhYWF3B3NoKjxPzQ0PXeLw4ILI69NCix9HZ3IaBrj5saW6FWs0io1Rw7aZ2NPankNy9gYcM7OlVyMs5LI5cxJJv4KtPDeH7J8fgWnFRbVPQp2nBlYCtve2445rtaMhPIXvsB0jkFqBSYrJLOwcCWwoFpbFsMXLrhS5cxUOgk7BBRWiHTPmAhhXUKDDT95h2QTyGzYcPwjYNblwWAqBrwwb09/RgYngIM5PjHNFO/AapJWSFFA0yStWyUCloOpp6LoMvycxUX2h8XTq3Ee3AlXAEvqRQ4MRq04R+ReVbs5a8srplE6XIepK3QjW7SeLk+ZypfE3F4vF75ubm3rVt27aVdbqU64e5SitQB991WmgC388ce/S9K5Ojn6ssZC0jFHSCQRVR5KzFfrEcV0N6TpfvKQJf9vMVEQzsS8D0Qs3Fi+NnahP/VOXR7SwqU0euwJd0OI39uOZ9f4hn3AQeeOo8SiMLCAqrcIrLMKqUKhkCmvAPoAo8ZlpIpVI8LVcqVVDMl/iGTqczKBSKkFRhREN+EAlVR1tjE2LJBHLlEhZWl1AqFXiogUxu6GvjpoGDgzsQk3QUFpbRrpnY2NqIpliIjFxC18529F67DYYWx/hjJ6C6MlYKC1j1DHzn8Qs4cnEeTjKOilTlhw9ltFOKsapp6O/twI37N2GDv4D5oz+AtroAo5yHqcqo0G9EJkCRtaPKKcWe2OarREWAqQMxHsxu5mJoQZUQWCa2XX8typoKej6VQhk9m7egp6sTYxcuYG5qEoHnQVE1/l6Nfo4MlFg/TfI9A409/Zdoh0BSITPRDARU/tYeooK0EaY4VNlLEtMONbUDVbKXgzwvKx+ubL5dWfXykEbUrKPj6IbxI7+Q/83WDRvm1+lSrh/mKq1AHXzXaaFFhtu3PrAwPvTHadlg8DUlBXpIXr2EqyKY0eW4GtJyCvAlbwea+ec4m0hOxp5c0dQs6XsJcGm0lu0SyVWLhggIyGVKF9NRVFLY9GtvR3DwZfiXJy5g5uwMqsuL8EtLUHI2DE1lIx9K5iWgMjQNlhUXagvNYK63VCqjra0dlWIZuWIO6YYU8vkCigUKq5GQTibR3trCCLK6uowKAXC1gnTMwstvvg26quHRRx/FanaNI9XbEzF0xwzs7srgl+64Dt2bO6AlGlAcXUCuUMWSk0cZcfzkmTE8cnII4/k1+KbHk3dU2cpSHI5sIDB19G/qwR03bEeXu4zJH9+DzNoE1MJyBIg6bJsifGRY5G7m0a5CgqeF8ImedskcJ2BzHBozZJ0u8cqpBLZffwhF4s4DCWUo6Nk8iO6uTtYsz09Ns9SMxojJI0LTDXp6UFcVAAAgAElEQVQmoFwtczONwLeptx+9B/Yy7UAccw18SWrG4EsPsIh2IABnTL4CfGsqhyvB99/ifa+UoLFigybcFIUbbpZpPhPYeH1TV9PUOl3K9cNcpRWog+86LTQ13B4fP/fB7PjEZ2KBRLNQDL4aG6VH4MvxQTRZRmoHhxldS9e52UbgSxUuj8Cyi0xEP0SSMxZUkQyBKmEyyqFkBR6zUFGCgdi+w9j6Wx/E10/P4vRz0yguzMJemYFSrCCm6ww4xPlSFUwdefaShYR4LIm+3g0MvnT4lsYmzMxMoau3C1MLc5icmYamaLBUBaYio7O1BaahYXF2GoYf4PaX3IiX3XgL7v3ud3F66AKqvsvNNy+fhV7I45d2bMKtLz2A7Yd3wl8tA4GFCyNTeH52HFJDO04NLWBytYI1p4LppUn2H6YyMQwMuFocVfpdkyY6e1rw8oNbsBVrWHz0O9AWxhH3XYQO1ZVCQytzJBA1DCU4igtJkxh8beJuia+OwJdGj2OtzRi89iByAXn4yqhKKnoGB9HV2Y6R8wS+Uwgcj+mVQFKgEgjLEko2tefIJ8Nk8O05sBtuLM66awJf3rGQzleORsIZfIVrGvPBwKXK998Dvi/WAdc431rTzTTMcSjSK5uams6u06VcP8xVWoE6+K7TQjP4Dp374Nrk2GdSkmoR3WBImoiPoYkszgEjCdRl2oHuU1PXoAYCfGmiisGXK19hNcgOWlRIRfpfqpKIHabGGAE4MZ6BYqDc2IK97/s4jnqNePAnF7EyPQl3eRJaqcKcKJm/UOoDV1ac4CA0rOQ90dzUjpaWFizOLaG5uRmZxjTzlmOTE5iYnubKO6aoMBRAR4iWhhQsRcbW/j788k23IhNP4p+++jWcOHuaJ8T6G1rhVIqISwFu2diL7Yc2YuNNe/HC3d9HORtguuTjG8eeRNGIY6XiI9BjaOvsQMUtY3ZhlkewZVmHG9IItcKjv1I6hbaWBF51YDt2xAMsPPkw3OEzsIprYOiTImN0SWevXi90oCo0VCFGfn2VPHHpERawN3BjXw96dm/HcpV00CqDb++2rehqb8fIhXOYJ9qBuXp6cClQNIMBtWoTNQJI1Ogk8N2/R6gdIvAlWoGblTxUJ84dO6xRszTSUVPFSuApdjIRF/2i6/DKhlut8q0BMVW9PAyjaVT95jRFfkOmufmhdbqU64e5SitQB991WmgC36dHL35gbWL8s4lQsnhqDVHlG2V1UZw5BR8S50uOY9RAY/CNaAfSgV4apghCMd4aeb7y1GpkdUj3NtlE0pwxyZcUTUdB19H8hrfCPvyr+PZDwxg/exbe8gSkXA4a3eAEvq4rRmxp4ou2514AQzdh6jFs37YdC/OL8LwAu/fvRmNbI546+hSW5xehK6TdVXlUGV4VG7s7cMdLb4NP03rLy9gysAUXzryAJx97HMS7bmhoR5K2xPBx454t6N3TgdSmFoweeQ7TEyuYzAf49vHnUdEtVD0PuXwRiXQKPZs3YW5tGVPTVHXSg0WGpGsoBR5kIw4jmUFrVzuu2bkVN/Q0Yvmx+1E5dQSJ4iIU2JAVomM0hJT0GxAc+tACVXjzkv+DGEDjnUfntk1o2TyAxVKRB2CKkoy+bYPo7GjDyLmzDL6+40HXDc7MU3RKaQNspyqM2XUTmZ6fBV9KGObBGCZ3xcAK7WpqRug12oHAlwD0xeArtNaXb8ka71u7RK8EXwLvCMR9WVbe3NLWco9EOUX1t1+YFaiD7zqdKgG+wx9YGRv6bFrWLD2QOOGAKlNxQ4INXQT4kumLqEKJdiDhv0LVL2t7L1dM3COq6X85/SCiJDiuhnSlLDTgsVdfV2DvOYz+t34I955cxYmnT8KeHoe/vISYrrIvrarqcD0bruuJSB6efJNYatbd2YMi2VB6ATLNDRz3U1jNQfJ8VIpF2NUyXLcKXQpw5+tfh5fdcjP+83/5PIbHRzHQ149Dm3ZgaXIaK3Pz6G9ph8T+DiXsH+zHgZt3w2qJQdOTKK6WcfTURfzo5FlkfWBmcRGSrKFYKSLdlMH+w4eYO15aXOKqv+p71JUU1I1qQUq1IdHcgoPbN+IVOzuQffoHKJ16DNrKNCxaV/rdaNCBR4kldkSjDDSbOXKat5bgKxJ6d25FqqcL84Usm9SUAPTv2IVOoh3OnsXcZFT56jQRGIEv2VYQ+FJD1LDQ0N2Pvn174cVj8IjKYfpIxP1QJS5GxLl/KIY16CFL2m6SidGDgqPuxdTilWbqlwh/TkmOUjgi2WENkAm8uXGnsUPaB9va2r5YH7RYp5v5Kh2mDr7rtNAEvk+OXvxAbmz8swlJtnTSJBD4EsBRt52E/ZH8nqLJa2YrlmbA4O2pmA6lLb6wjhSpFZf8fRkoRReORmd5QMMjUNeEDApVlNt7sP+9H8MjdhN+8OCzKI9Mw19cgEYKAOrQk4+sIkxfXNLJEv+rKGhv6WDlA2EBbbNT6TRm5mZRprRlCqmkJhOlSXg2ejra8fsfej9WVrL44t98EbML82yJua9nALs3DSJ0HGTn5gG7iA1tTXjFjYeRjmsoVYqwUhksrOUxV6ygasZw9PRZHDl+BiUvQCxhQFc93HbzDXC8AN9+4EFUAgUuxfdwJgUFuKtQtAykVDOs5gZs39mL6wZa0LA0Buf44/BGX0BYWIJqKnAdG1qgwaKMY1c88KBT9RvAkUIMHj4ErTGNxfwqmwuVJQX9O/ehp7MTF86cxTxV35wYQZSDCpkqX3qAeqTRJt10HJmuXmzauxdBzEKVPSaomqVXSRy02GEEUgCyfKDzr4SU1QeWmpEZOnsU039RMnUtSihyzUdwyUC/ZqQfJftFigeSCxIXTVNukiR9ur29nZ4h9bdfkBWog+86nagrwTcpqxbBocj2EhIvBl82AyeTmMgkJQxhUhVEQxR0cxI4RuBb04TSCWJApuo5CoeUNLrTaYyWbnCxHabNdCGexLY734nyS16LL9/9MOZPjyNYnIfskjG4AA2ZPRuEU5eqaojF4khaSSwvLSOVTCOVSvN2eGZqig1kZCUQHgrU3KqW0dPegQ++591YXVrFkZ8+hgsXL6BQLaNKWl8riVt278emljZU8svYtqUXKUNGY9zA6MUhLOUKPIo7sjCPV7zytXjk8WN48tQQZvI5uKoLxQzwSy+/Bbfcchs+/6f/DePj8yJBgsBPoaECHZlUBmoyLiLdacCjIYnDOzZhT2Mc4ejzmHv6xwjmJ2A5FcRVDY5DqhLxAKSRbhoU8UwD2268DlVdQbZU5B2ErSno270DvR1dnMSxMDXDOXGKSubnAnxJB2izSkWBRuDb0YvNe/YgjFn8eijMk9wciC4h2xzB/9LHOTMZIVXFDL56BL4EvMLpTPjOiTN5iXmIIouE7JCy3+iYFNBJDmsatAh8JUn6X5ZlvbehoSG7Tpdz/TBXYQXq4LtOi0zg+9To0Aez4+OfSUqKAF+Kd49Sa1ljS+PFRDuQX2xU8Zi6AZWia1jFIMBXNNyi3K8ofJEn21ipQOBJnq5iSEORKXwz4G56SdYR338TNr/vE/jqQ6fw/JNnYc/NIqgUOHSRvp59cOkmJvBVSLKkIhlPcdFFsjP6WHZ1FXalgng8hkIxi7hlQA197Nw8iMZYDD0t7TwJNnphGDPTM5hdXcK0nYNcdbEx2Yzt3T1ozFjYsWMAe3ZvghkGOHvyeTx38jTkZBJHnjuB229/Jaan13DmwhhczYBr+Gje0ILbX307Brf048tf/DqOP3WS5WSSaiCebEU8lcHA1l5OTZ6en0PODrDqBMg5Nrpa07hpayc2ooCZR3+IpdPHYNl5SGEFcMqcsyYFKme2qU1N2HHrDViullCqUqySBN9Q0Uf8dEc7LrxwToAvNTQjWZfE9AOBL5nQE/gmBO2wfRvCmAmPYn7IjjIAdJnIJhqMEXBK2WskNSMrUDrvJnkEU6pJ5OPLwHuFr2/tkqT0N2688Zg5ga/QAVNeHPHbmiFGjCVZ/kkYBL/Z1dU1uU6Xc/0wV2EF6uC7Tot8JfimauB7Be1wCXxpy+9HvlxU+epU+YZcKTHZUIsmp4qvpvWN3M1YZsRfRVljFOwYQicw5rhxjT15S5kObP3QJ3A8b+K+B46hMDsDqZgHnIpo3tGIAG3Bo0YeNd1SqQxMmiqzXR6+yK6twbGriCfjPEpLzmuvfMXLcd2+g3j8kYcxPTyGuG6guFZgT+Ii5dTRFtrxYMkKYgpJ5lxs2tiFW288iIP79kH3fBTW8lhZK+Dhx5/EUqkK08zAq0owYknEWpPo2tGHpu4m5HN5TI/M4OTx08jminAZpGIoeC5s00PZq8CtukjHmxHLtKNEU2WmjJZGHXt6mzGY1JDMz2Ls8R9h5cJxJNw8dKcKRdJghwpS3V3Yev0BTGZXUXWBwFEQmCr6dw+gpz0C3+kZBL4rOFVqNuo6+XPyueMQTSuOZFcPNu7aBTluMSlCKccMlvQgjRQqRFVwTct3GlW+AQxD+GlwnlvN+axW+V4yiReAy5ywsEYTvks8LU3GSgpzx9QQlGRlWNa0t3W2tBytu5ut0w19FQ5TB991WmSmHcZGPpQbG/10KpQtMkinypcn0iJzF6p8yVSHpFTM9oUhLAJfYQcgqt1o/p+4WK6B6easaX5p+yv2z6wX83SSp/lMWwAG5EBHTrOQef2d8Hbcin/6/jNYGJuAUsgDFQoa5/THSxWXCImkEWeDx4wJVMjrYXFxEYomswMaVW/JWBwf/uAHMDsxiX/556+yXpUoCdt2RfVl0s8m9AkQug6ICEnLEgZaG9FsynjVbbeiq72DPW9XiyWs2h7mKjaeO3UWjh2grasbetrCdHYOQxPnkYwn8NIbbkOlUMVPfnoEa2TovpoFjZSUyASeJWMqLMWEmUjD1zVICRM9/T3o6+hARga29zZgQ1rC+Ue+i9mjD6K1WoLhkbtZiMYtG9CzaxDTNCxi+wipKWdqGNhJUrMOVm4szMyIaThN4QaeamiQFI1tORlg40mke3qxYdt2yDEDVapw6XxHPK0QCUZ+w3yuaemj9TZ/FnzFg/ByooX4N10T1GwTlAk/miPwJfUFVc7sUEeUjKQtGXHrfQ3NzaR4EE/W+tv/8ytQB991OkUEvscmhj+cGx77ozjky7RDZNNIhQvduHTzE/gy8NEWlGgHqnwjeoHBlnhDqmijJhuDLzXwyPCGqkDXE/66phBOaaR+8CzInoyqqsM5cAjtr3sH/unoCEbODCNYXYZaKbJDWe2tVnXRnzHDEraTTEMoqNDXUlaYIvMDhCbb3vuud2P4/AXc+81voVypsFcEjRvTRC2pAUjXbBLwOB5Sior+VAo72lth5LPoa25CLGZCbWxC0+ZNGM/l8OzQCJ4/exHL2SxXjFzN+lUocoDmdAZ7duzEW+56K772jbtx/OQpVAMHJcdFyfFILoB0YxN279rNVM4L589x5Z3JtEBTLYS+hMbmBDZtbMK1W1pRPfkkZn/0ABpKOYR6iNZdm9E02I/55WVUKxWuaAPdxJZde9HR1obzZ85gYWZWVLDkHUHUA3kxELXgRuBrxaA3NKChvR2SoQO0/afPB74wO492MfQ0FYyueDgRHpOxTm28+H+LEKJpPI64F34VdF0QALMKhhM5RKIGVb3E1xPvq2hG0bRin5oqZP/q4MGDl0/yOl3b9cP8fFagDr7rtK4MvqPDH86OjX4qAcXUJWq4XXkTUvbYFcY6NCwRhSky7VCLJufqV6gQmPuNhixqCgiuuqLUC49yJWUbMuWNuTGooYKyLKHQ3YPuN78HP16S8OTjZxCurEIqrgCec0lHSrQF72ZJfcW5ZATsVHERn+yC8seoGjdVDRu7unD7LS+FV7Fx7OlnMLe8iILrIudV2QKSZWx+iFYrhQbFQJJ8EhrTuH7XdvQmYlDLZeRyWZRMHWNeGQ8cfw7zCzkGLBp+IDVATNXRYJiISxJL2/oH+vA773svTpx5AV/4my/BJj6VAj9tl7PPtm7dhv6NG9iakxqYY+OTmJyZ46aWrFP2mgWrOYWWDQm8fGsvEufPYPXRB0GDxDtuvRZaTxtWsmvwqhX2LJasBPoGd6GlqRnjQ8NYXlwQMj/a+RPtQH4KlLQRGazTuLFEfrqaTr6g3Iyjr+PJwagCrtlB8mOW/DzI+Y1GymMxlonRm+M4IrONTN9d99I7TdfJnssPZrFbYYMQ/js9JAl0TT6ORQJwVzOtryaaM+/ffPhwfp0u6fphfs4rUAffdVpg1vmOjfxefnT0UwlJsQxuuCmXaAei78iJjBQP7GomonbZ3UqnupOdyy5tVi+Z69AJ4s9F5ur0cmVJRNCQfMxTHOYXk44BSRKJDCuGjp673oEzyY14+Mgw8pOzkIqLCF3auHOwzeVIcvKrJTkVcZCUTBml/ZJ5DFVdLakMXn/Hq+BkiyivFbAwv4DVXA5TK4sohi6q1MmiIE8vQGeyES2xJIlh0dqQwOb+Ttywdxf7/rpVG66q4ZmJUdz70yOYnV9DlbSwlsrjyM16Ars6N6A7kUY6FYfRGMe1L78Zw3Oz+NI//k9cGJ+BEUvAVBXoioztWwaxaeMARkdGMDM7yzKv5WIBc6srkE2DRMGwGjNwEkBvewxvOrQL/uljmH7hObzu116Dho19mF9bESqQoAotnkSmswepRBJLc3OoFEtcvTJfG/kpMAXAXC5NGOrMu0o07EIPBjEFwwAdyRIuTSjyXF1ATTdhVG/oRPOQ7yRYUcE/gzyU6brwA+E/QU1YNsOPVBORtweDMF0DqsaJI5pmgOTemmkekQz9bf179oyt0yVdP8zPeQXq4LtOC8wNt4nhDxdGxv8oAdkyo/h3iq3hwEOiHcIAduBdAl+qYsmQRo8MWASwigQL3vJGEikBvjX9L/VehHwNRF+oFK4pIe7QzazBNTRkwwANd/wKKgdehnt+NIqFsWkgNwufRmP5Z7D2TQA43eRUZVNV6fr8AKDuvE+WiL6P2299Ka7bcxCP3P9DKG6AwHZhxWIYnZ1Gzq0i59rCt8D3mHpoSKS4WmttSIFMNPdv24IG00ClUIROycmKhvHlNTx7YQQrThE+WUC6NhoRw66OAfSkmtDZ2YyOgS74SQ0PPnkUZR9IJFsxPDbJpfqmDX0c8W4Xy5gaH8fE1BQqnoNEUwM88lAnXa0LVGwXq34VYdzH/t39+OUDgyhcPIU3vOxWtHZ3Yo6c3yQXklNhH2E9nYGhKijm8vx70gOIG2L0UCQzeVo45t/F30mGRtpp+jxL4oinZ11yEH2P8PCt+fUKikFoqdlGMlI7/MyftdFvfkD6/AC/RPuKwCQo1PBj/bHBhj+UIKqb5nDR9d7U2tV1Yp0u6fphfs4rUAffdVpg0XAb+oPi2MQnk6FsGjI13Gi8WDRMCHzJU4AGLLjxRtKvWuUbeQDUmm08lhrFndf43kujphFXzJwsTVQplAMmweShNRWOosKmRJ39+9Dxmrfinx5cwPD5MYRrM3CrxSjBV1S/fPI5XUGAL3kgEMj4cshKCjL6ecudb0ZQtvHQ/T+AAQWdLW0wdQuTM1OwwwAVz0Y18OAELm+ddbLR9AIMdnYi5jrY1NqMlG6Ih4oRg5bIYGxlDSemprFUzcMJS3DcKizJQEpNIC7rMDQZ3b1taO9rx+j0DNYKFRzcfxilYhVjY+NcMba0CdpgeGKUKj9+/X293TAUBbnlFaYCJM3A4uIylv0i5CYVt922H7du24CXbt8MU3Yxn1tA0a9CpdJRlpBoSLOyo5jNweVkD5qWE5wrPfC46uW9AVW6EmRdqA6Yi2UNNYGiMNHhSOVowo0BmNabngq0I2IKg2RpVBETJSHoBPqTq94ooZjHj1lWJiblREwbHYyAn7TP1HSjKlqDYcZWAyn8zcbGlvvW6ZKuH+bnvAJ18F2nBRa0w9Af5K8AX12h3GIxmcaVL0LWiZLYn+wlCTAM2jqy1ezlKolOCo8PR4MVnGQRVVW07SS6gTrfBuUic0VM3y9i0+1QBnHBhe42bH3z7+KRiRY89vhxuMsTsMsUREnZxzVVhQBf5pGpWcTgS3loNBDiIp5M4k1vfCP8qodnn3wKsxPTaEik0dzQyL7A1DgsVSqoOBVU7QqrA3Sqfk0LezZtgl4uI+44sCQZyUQCaGzCZKWME1OTmC1W4HgVICwj9D2YWgxhqKFaqiBmakgldezeuxMHDl+LofFp/Pihn7AhUMIwWA1hJhKQzRj0eBKT0zMwNR2tDWlMjQ1heWmBkzu8UEHMiiPvOahoPtq603jnXa/G7dduhZubQnZtBtVKGapi8kMn1ZCCoahYW1qCTS5vFFHE4EtKA0oPoS0/KUxUAb5aVIFyZSxDVsm2ktQRtNsRHxNgLehaMYRBPuwaN+WY6yUeghioyLeDPTci9zrIBLDUCJV4d0NfKBQPIvBUlmnQgnwiyGDHtBVL++QPf/zjP3/Tm95UVzys03398zxMHXzXaXUpQPPpP7/40ezQ+MfTxDrSVpDUA3QDEt9HG0YaT6UqkaRmEedLeWokS2N6ItLeUsONZv9rU20/A75ULVGGmAqQZ7AAbdqKBgglEx7pfc0AC7qMwdf+BmZbX4pv3n8E+dlxVAr5S+BLU12EZhxHJEc2k75IXeCKiwBdV/Ha174W3R09mBobx4lnnsXywqIYbVY1xBMJ8pNFSIDh2iKB2fPR0dSIGw8eQEqWUF1YgGrT69XhZFJ44MxJnJifwUqxCkMKYck+jy0nYmloWgy27cGxiwgCG5ql4ZWvew32Hr4OX/nnf4ZdqcIvFlHOFyluAx19G9DQ0oFnnn4O7U3NCH0HUxPDkNQQHpuoa2z9mMg0IF8qwEzK+J3ffh3uuH0v7LURVJZnYefzCAIVuhVDQ0OGddMr8/OoFimXTgSXktSMo4i4KiUgVEXSMDXiuNqlBAsxiUeKB6YnIvCtpY8QbHvkwYGQByOEcoUGL0h+FtE9IcVNebyDYCqChjnYvYxUKMLxTsRMieYeUVGGYXHGHFXAesz8wvDk+Ef37NlTHzNep/v653mYOviu0+oS+D77F6MfWx0Z/ViKaIeomqXal0CYqkpfEpWvQx6yZDMpgbe5MeqOR7HiNb9WwS1e5mev9HugLS3xstS9UWQatAjYvSuUKRJHhhtWUdYUpPa8BL13fgh/c++jGLowgfLqGk+6UWPNCqmSo+y0AL4aMnAargpfEtaLVK2nGzPYvXsXBrp6UVrJYnZ8EotLC1gt5ZEtFXg7bECGLokUjMbGRs5Va0jE0J6MoyuVQoweFraHTHMLlMYmPPDUUzgzM4XlUlHIsuh3oGgjKw5DUqETBcKuYRKydhH7brwed7z21bjn7m/g2WPH4NlUKcqw4pQ9l0GhVGbD902bBpBbW8XiwgKbBxFfSm5vUJJQzQR0S4Gul/D237wDd7x0L7LzIygszsEpFtixjfjTpuYm9thYm5tDeW0NCoEi0QGc5iym07jujAztayO+NPnG9AOpHqgKptfPnssUBU9Ti8T5C16YE6vJUlLT2WaUqCiuiiManhQP1ISj3QhV2iRLo6asRMchQ3h6PVxlKyw5I9ClqtywLMTjqW8trmV/e8OGDfUx43W6r3+eh6mD7zqtLoHvM382/PG10dGPxgLJJJ7Toi5/2eGqiLrdPmW4UYx54MHjqTSiHTSYVE1F3q5C8XA5sVgk4Nby3YTnb1SP8fFkyaU4SeihwZWez/yjzSbkQccmbP/dj+DbJ6bx2LFzKM4vAuR1QOBLmRG+A18Hu30R+MZ8lcHbizLa9l1zAE7V5hDQJiuOtfkF2J6D5WIOK8UsV8gSaY4pNt002TCG2Mm2dBqmH6InnUEylOBQSkZXFzo2D+DkyDCevXAeeXjsk0BVs+wHaIwnEZNVHjhhDlVXYLZkcNuv3I6+wY3408/9KUYuDnGEkqoa0DWTEzhIqiXJITZt2sRTeWNjYyzXkkPysqAx6gb4kgYzoaK5ScJ73/V6HN6zASvTwyiuLKJaLsIg8FVVNLe2UpAdVuZmUc3moJIcr+a7wLQR58iLylchMCcQFdluBLakCSYg5ncGS6IGBJ9O55pM2ek1sScDgy9V6D43CKmiph4og69LzT6xM/lX/S5XyvRzBaesMoBT1U2vWVheEqDHEIslnqj64eva2toW1umyrh/m57gCdfBdp8Ul8D32Z8MfWxke+lha1k3yCGhKZzA3NYdqqcxbRKp8awGaricqHvLz1WrNM06tEG/C3UwIcZl2iIYuWP1LjTYOdqRmjcfVrOrTBJbOFIIsEajqWDUbsPHX3oXzSiu+c+QFFCbn4BVzkD2PrSGJew416s5T806GEchwFXqNQFNLG2657VY8cfQocgvLyOgG4qrOgJ+tFFGwK6KJRlI1mjxjf2KSGoTo7+iB4QZoiyUgFctIWxZSmQxa+7sxvrKICzNTGFtZYNAiztuQZaQp1sgHUpbF238jlUC8tQE7Du1D0bXx37/wV8iSXlnSWa5FLUmS3FH13dzchN7ebuTzeZw/f55lW6FPr49GfuMcE6QZQH9/Gp/4g99Cf7uF5ckRVLIrrCkm6ocqyZaWJlaErM7/f+y9CbhlZ1km+q55rT2e+dSQqkpVpUhlTkgIJAySgIjIoLEFBERRwVYTSJCL93odwmO3AQLY3m61VWyhbUccbl+hwxAghAwESAgZqio1D2eoM+957zXf5/3+f506QbANnNzbz8MuLFOpnNq1z9p7v+v73+8d5hG3ewK+UpYp1IM6qfDUQY6VdAABVMwSArgOLE8SxtaXdAp8qf1VaheZfAG1JHMcoXwIviRyOflKiSm59DiWqZehPEFQksxlyfnlCUn02IYCX5otxNxhCghXKrWTgzB8xdSOHUc26W09fJhn8QoMwXeTLu7f/u3fWof+6D/+n725uV/bUhvxRoJAlA4zp04j7IeK25bDPKkAACAASURBVGOHm2QrsFdM5fmKzpecr6gbqJHSVUHMheAxkx/CNFsPeJEA9ZRKBDbyqs0ZF112yg+5I8s4x2WTL7BkBgiu+0HY170Gf/7lp9A4OoN0ZQWIu+Iko66U5DF5Xgn2gSGNwBGAbTt348qrrsYX774babcnUylB0i8FaA/6Iu2SI3nE0HIIEJGr5HN+yQuvQ9W2scoWDPagMcOCNMHkNB47fhxzjTWsdlpyPRzm0joetoyMSQqZZ9qo1Wsoj9ZQ2zKB7RfuhVsO8F/+9I9x9KnD4mDjs6XZgf+k3Gvnzh1otZoyIYZhiFXSKwhhWwb6oYnc4u1tgKuv2onf+t/fgbLRxercKfTWVjHodOFxAebamJycEPBdmZ9H0u3JaYQ8rwJX3jwVl0trr/zkslQyHxT4SryjcL6kiZV2WlQP+kfGpZqmHQie/P65YBMNsM50SJMEcUzjhQjd4AWenCgsg+8QqhwI2oaAN/llOt34Tz6X+ki9Yxi4qTw1dfcw42GTPtjP4sMMwXeTLi7B98hH//OvG621/2PUDbyK44gj7OzsHJIoljYFfr6U2oF5vmriEbUDNaN64UbOUaRmcrwl9qrJd50LlvEoF6CUNl5b5UcI+PJ/0pIeIUwSNHIH6YWXY9sbfhkf+9oMZh89jmx5GXnUAsxQic0y6tKI4pzJaNrIJKFr554LceNLb8TDX/0aTj91BCYrdQyV99CNBqLWILjQ6iy/T8rANlEquXjlK1+Gqy+7BC4SpP0+VpZXcOL0LJ44dgqHTs2i0aWVmIulRORs/PMjtMrmhjjdCPB2wPJMC7Utk7j+hpfg1PFj+MRf/Q0GgwiO7St5Vg7JokiSCI1WA+VSCROTk+j1+hj0GkiTCGFMgOa16ePVP/w83PyzNyHvnsXKmZPoLK+KpIxKAsd3MT41Ia/Z0sws4n5fDA6i86WW11YKB5opXNuTYk22W8jkafPvUNm6/LWiHcj3KsVDoe8lTy+Tr6+aLHizIr8rpZ9csqWZ/HuiXW9cGUpjhdAbzNlQmQ501ZHPNnjjDkqwPNIYDvxyKS+VK+8MJsf/xDAMZv0Mf/wvfAWG4LtJL46A75/90W9lS0u/Oh6U3ZSW2pU1RL2+5DfwY0e+rhdFUmTJqVNMFjy6cqAqwtS1vpdqhzxLVIqVNlvwqcp2PTPURKb4CHUMJu1A1tc1EDFKUYy0NqLzzseOt74bnzgZ4cn7DiBbWgHCBlJ2N/A4nDqwck5TBN2YeYiwyhVcdOnVuOSiizF7/KT8nDt5Ch43/rTEpuw2YxZwSegQyrzosmN7Q7vXxuhoFbu2TWGsGmDXeduw87ydcIMqPv5Xf4fHjp6QsskkDgVwOOlTrVFlvkRMSy23/2x5ztAnyxq4oni44tKL8bsf/BCajTYsy5WbEuMvK5USVulUY1pcHCslATf/tiEV95Sv8dp69gBv/6kfxiteeAlWzxzAwrFj6CytyOSeIUHAduadOxD3BphnnOQghO8oIOWUaXmMtlQgTEuv7ftweLoRizGzkQmIjtAXPBII8Gq+dz1Hg1dPTBaKniDQiqU4DIXnTcJITknhYIA0iZFKEl2uutrcQMwZtufBI+AGPmy/JAH1XjlQv18poT429pHQdX9ramqqs0lv7eHDPEtXYAi+m3Rhb7/9dtv72gO3x2fn35s02k7c7cLnZMJsV8PEVhZEDgY4cYYNvYqCIID4jBfUEy6/jsaMwlJMUJJfa4tTUapI8M2Fi8yQy5TlwMuZLMaJug/DSEQnnJoumpUKtr3pZnzVOg9f+B9fR29hBcaggSRtCXDmsQ0zYzMvwTdB4pq47OrnoVSdAOJM8gUaZ5fEuMCFVqvdVKCpow05CXMjP1Kr6sDwXGIpEUbYMj6O1cUFOgewa9dONFpdHDp6HN0oguVZAuJcmBG8mSGRDZhloMwEhucg9SyUx0dx/UtfjOddfRU+8sE7cerkDBxTpYtR78upt9sjzvD2RghWCzE/8EWDLJrYPMZkzcC73v46XDDlYu6pR7By4iT6q2uyMCTAlSbGsXX3XoQ9nlZmkMepsgGTk+exP/AUleC6NDTA8j04pZJkSPD31QSsat2pRhAFhH7dVHqcTi3LMpHpWbYpJ6JYAJcVTZEUdoa9vky+ETMn+n15TSUrQgLwOW37ciMwSz7cSg1+rY6gVoXt+XBrVVTHR//Wd/1/O7Jr19omvbWHD/MsXYEh+G7ShSX4xl/4zG+vHjv6K5Usd2p+gFq5IolhnGI930Or3caZ+TlpEU4Yv8iJjLSD5na5bmOKmAy0hZtK9ixaA6ydXKJ9kP+eCl/LLF8no5uO0zC3/Kl0iVmOj5ZtoPrKn0Dr0hvx1//3V7E8s4q0swrb6CKJI5i5ByPhsdlED32Y5TKuu+HlOHlqHqvziygTWMhJSihPjk6nLVMhwU90GSIIVmoOTtLbt23H/osuEr1srVzC6RPHRQK2b+8FWF5Zw9mFZcwtLYpUjnVInASlzcMw5ZTAf5Y4UZY8BCM1bN+3B8+55CJUAh8f/aM/xvzcWamy582Fi7Iw7GPQ5xRfwK/KvihVakJR5GlK6wn2nz+KX/mFH8Wo0cD8wYexduo0ogZD5lWDsD8+jomd56PX7WNp9qxM5JyiCXgma398D7lwqzzqB5IfYZMq8Xy1fOOyjacSUhwy9Z4LP1+3D/M11+BLPjom+EahTL5pGCGNYwFfAnI66MEe9GGxPJTTN2/KlLNR3UDKIQhgVcpwqzUEtZrYo+1KBbXxiXt9P3jr6J49pzbprT18mGfpCgzBd5Mu7Bdvv93+3Oc/8zuN48du21Gv22OViky9uVT9qOqeVreD+YUFhLJQUX+xhKlLYAuNEqrzjeHoim5Q1uGNP2S245ZfQtQTyZAFnU4pWzMSIOsLSBg5k8pctPMQ2VXXYfu/eQf+8B+/jlOnG4jW1mDGq6LJpVLXTixRTSRuDmd0HFc8/3o8dfgEVucWkfV6qNgWAp+SKiAe9JFGkeT3kksVQwG5UDIIaYrt27fhDW96PS68cI90lB06dBAHnzwgz+f4iTNUcqHRbkseMJ1xPHYL2FoWoh6XXECpXJLErvLECHbs24vJbVvw5OOP4asPPKC43pT1S74s8jiNR1ResJuO0me5WCb8oIpYlpMJPPRwwwsuxM0//UqkK0excOhRtM7MIm711LWmPXt8HGPn7US73cXKwiKlCZJVLNMmgY5mEk1BuL6vALlUYaaCUh14SnXAayKysA2nFT4jAWCCb8rJl68fszQiAV/SDSkBmEqHbk/REOEATq8DK1cGDNELy/TrSpqa4XswCP7VCjwBXx9WpYrqxPgRJwjeNrX3wgeGS7dN+nA/Sw8zBN9NurAE36985cu/Ey0s3DbtB7ajF2VUM9CZ1ep0BXxZwOj4nnB8vU4XgR+I0YITIAkHqYunwSLn4kxXyAieSBaZWgAZtBWzdJPaBB5xffisqs8TxEkXmfDInky/IQbo79qNq37xvfjY1xdxz0NHkbd6yDtnYWYxkowSM1txjK4Bd3waF139fLTbfbQXltA8exZZvwfD0rbmPIURK62wPB9aX20XY5URoUL2XrgHP/76H8PWnZOojTpyXJ6ZW8GXvvgAPvG3nxQ3Gavqy1wSWYYsH8l9plxKRjGg83L5uG61jKmd21Eeq6HfbePRhx9Rqq/cFLAmksvzTmJYllYMiHnEgBeUJV7SSPvwzAHe9LoX482vuRbNk4/i7FOPozU7j7QdijSO6oTy+ARGtm1Do9FCU9QSprRXCKjJpOuTcIfpsrLdh8kTTamswNe25TUl+Ir0jKcRPfnydSx+kHrIKM0TGsGQm1gcRRJrKQAchWJr5kSc0q7d7wrtQEmf5PryNZdmDQfgDYC0R7UKt1KV58hgoMr4+HKpPnrrxJ4L/sYg/zT88b/sFRiC7ya9NATfrz/yld/Jl1duG4VpZ/2+fLAIpJ1uj8MaoiSG4dqojdQRDkLMz8+jzKnPsOTr+AGz9a8l1YxOKU01SNqY7mCjMI3TspmGIvw3bV80ujan3DxEys27EYBJ55kdojlaw+VvuxmP1y7HH/7V3RgstuH0FpGGXSTsHEtJY6QYGBlKW3Ziz2VXoTcI0V1aRcyw835XchiyPJKJlY40S2yxOTIG+7gO6uVRmcwmpyfhlz3QtTEyVsOOHYqGWFls4ON/9hdYWWyJw45JbtwjErjIGZPrBqVquSH0DNdgIVUhvoNLr7wML3nJC8XlNnt6FmXPlwmSYGWIYy8U9kOC2mSJSMdXSXXWRX2MBCne9fab8OKrtmL56COYP/QYOmeXkQ9SGBLJZqI8MYra5JTI1OiYs02lZiC9IADsB6KJpsLAZxi668PVky8BlwsvLttEWaE1uZyoTa1iEc6XQzvpGsn7NZDoqTcO+0gGAyRsB+n1hAvm5JuHPZncedtVVmfe6EhtOBLgbvoBnEoNXq0Kg78m/zs22h2fnPrgwK/cuWPHjv4mvb2HD/MsXIEh+G7SRS3AF6trtwWDyGZmQL/XEw6TR8ZytSZT02q7qbWaGRYWFgRIKDMrwFcWbjzS84Omo2Gl143LsZyZr3QYWDL52bQp0yAh4MuG4QHYIhNb3PA7Eq4OK8Kqa2Lnq29C+bW34P0f/yyOHTgFv72ELGojihMBX8qycs9BZfselMam0WPgTJwia7dgppyQI3T7LV3JrqRu8nzImBB0nJJIsnbsPh9rzQZ83xUTR6/Xxe4du3D15VfhwfselNZjTvwp3XV5IrpXlyYCaehIVUsHQ37yHBTDxa6FiS1TeOMbfhz//R/+HmeOn5TqJTrjCFaydEwjoWgIcBIxxMmX6gRJEutj+4SLX3v3W3H+WI6lY49i/uDj6CyuUbYhWmFeW8ZRVsfHsbLK59dT6gUu3IRiUADMpDRKvDxRGvhwaYn2fOGBLRonNCes5GlabsYA9fUkOpXfS8qBN1ou2TjxxoOeSN5IN5B6KcCX0y+pId6UuHwl+EqhJ98jBHv+3Vy6SchQAIfOwvpIMrVt299ZJevdk+dfPL9Jb+/hwzwLV2AIvpt0UQm+D33lvjvap0/fmnfaNi25zCnYMjkhf4Pwh4GHpdUVxBTQJ7m0BHu2SjXjZKOMDudKMuXDpkNb+BhF4IrIyyTikJGDlkzL0pYrlITqhuNZmn+WCoCOEcK/5DK89Dc/io985gA++aXHkC+cgBe3hcN1Y0+kb5FjYGrvJWi2++g3GyibBjyLQZUZkqiPHhdbmvrg9JaK341/J+tzXGSuhQuuuAijEyOY3roFiwuLOHTwKKZHJjFVHcXZk2eEmlheW0YS8rHY7pDL0kpiF+n6Y6YwpWueh8xzYNXKuPTKy3Hlpfvx5x/9E3SXVxmXo7hS0UrnUs9DGoRIThcZp1/bchG4NrJwGVdetAW//itvQ7p2BisnDmL5+FHJuchJn2g1SW1iAqX6KBYWljCIIslKEOkYF2p+WaZ73mT4XAm4TsDJN4DrM9hGFWxK3RAlgjwNbOB95SZFhYiEOKgFH6kETr7kq2nhjvpUOSjw5YmJOuM86QsPrJLoSGgz/lO53MC/S6iPCtxKWcneSjVUxsYwMj31cGW09raxvRc9vklv7+HDPAtXYAi+m3RRCb6f/dyn7lg5fOTWEky77nkYKVHt4KqJxXcR5Rk60QD9MJLFDifAalAWZQPbHPjBIufLqYjyLJIOEqYtagh+gJnloBdcIqpScYUq/2xD4LpuJy56wnrZAMnkFF72G7+P+8NJ/Kd//DIax56C3VlCHg7gRh4GUYi87GB690VoNrtoLJ0Vey0VFLaZyfGe0zG5AobByM1Atmyc5ByZfDPfwY++6Sb8wMtegnIlQLvXxcz8Ms4cncXXvvgAlk6cliVhnCmuVjhj9s95riwmCb4gZUBQK5dRnhjD1J5duOKaq8Fepv/6n/8I7fkF2AJkbARR+Q0EN4vsJqdMbQN2nZLcNBw08YqXXoabf+ZHsXryABaPH8DKqZMIm02ZKFXxhEGVAIJKHYs0XlAhIVyuugk4lJbpuiABXtH4+rDLdJ8FspRTzRYqb0GpHZTWV9EgTI9TyzaJqdR9fbJwGxB8B4j6pB0GCElXsfVj0EceEXwjuWHxZCQ5H3IKopPGEeUDwdcvE3xL8uvKxARGpqdnvJHaz22/6LLPbtLbe/gwz8IVGILvJl1Ugu+9937h/b3ZmXeNOJ5do92zXEFG7i7L0R2wdNJGo9fBaqOJKCKXZ6DkBrK1J9cgIE0XkyzTNjjb1l1SuSxrCsDhUV1C17UxQ4BZOuCUgYPgSwCIjQRNx8OVP/deGNffhA/8w5dw+OFvIlk+CzvswQkNhFEElD2Mn7cHYZxjbXUJeTyAkYSw8gQWAVd650h/yPwr0zInMmnQdX3Y1QBXXHMldl9wPqamJzA2PYVgbBytlS7++CP/EWceP4ARPxDgpf2Z6gGCL7W0kscQE+RNfdz34I2MYGzHNux6zgUol0t45MEHcfqJAzAHPeGMM0M5w/iEqFqgQkFC6wnodKHRvOGH+Lk3/zBe/oLnYOHIo1g+eRhrs7NIu12hOgpKpzYyLhzuyuqaKCbEvUZKiO4yKhso8WKQDReknguHhaDlkkycsnAjP6zVCAKQQjuoJZmEphN4JStC5TjzpCOZyOEASZ/gS4lZX3JASKeQhsjDPjJxuyUwWL6pgZsRl0L1sKuO2Q+lEtxSWZaA1clJ1LZM9dxq9bcfPnryzmG27yZ9wJ+FhxmC7yZdVILvNx752vvNZuPWumlbVDv4loNeqyl5A+QSmeKVcNRiElZuoNPuiA5YmXuVcYELGlU5r6baYkoqqmjI90nDseYAZXNeVAzxQy/6YZUHK5O0Dn5ZTTJUnn8jrrrlt/Cnj5zGZz/9ZSSLK7DaDdgspeRzs0wEI9Moj45J/kSv00TYbsjiB2ksNwVisCyU+CPjzQBib41yG5lnIqiXsLy0hJHRUVSl3Xcrdu08H09+5WHMHjgkIULUFDPTgAB1bvLNkCf8vpi2liN3HMSOjdix4FQquPSKK7B1YgL3feqTiNnTRoWDTT5VBctbmaQfy/NmUJAhS8cMW8Ys/Ootb8GWSoKVE49j9fQxtBfOIo1SoSt4jTgt10fGYbsB1tYakt/LG4Lrl4RuILdrEFwJspx8NfjKcZ96XwnZYaMEaQcaVtTUqwZfzY0zvUw3V/DSEfg51Qr4ku8V8I00+BKMe8jDEFkUgnkP1CPT8ajiKZXTjvSMcM+lAF65wmgzVCcmUZuegluv3d2E/VPXXnvt2U16iw8fZpOvwBB8N+mCEny/+c2HP2g2195VNxyTaoc8jNFpNISfjPgB8l3EyORIzUXP7MyMTL6qJp5uNjUlcZql8UKmXE50BFLhEHX9pTRO6LYLDbz8UJ5rw0jUB11akJm54KCT5miOT+JFv3YHHjAm8fG/uwfNM4twm2swex1ZgEUMq/GrmN55PoO50W6soru2hLjbEfDlUkvqz4tadFlwqY4z06vCGauhPDUmvHa1XsfZxSV0Bj08Z9cemO0+mmwX5gKJwe+MfRQFhwpt55Gc9x+qDBhCROlU4nqICNSOg7379+Py/fvxuU98AtHSEiwu2QR81fPhJCkRx8gRIVb5ulmE6597Ad7xplchb89g7fRBrM2exGBtTYCek7KUYpqWPF/W8jSbbQFeghunSdINnG55xBfwJdgJFeEzS0FLzWiy4MLNViYLXaTJ10+ykrhwE/Al0yH8iICvoh1CxP2BTLqkHQZcuJED1goIytEyXrOE2Q8EX0aRMkydAKyoB69cQsAEOd9HeXwctakJlMbHFuCXfv7Rw8fuGk6/m/Qh3+SHGYLvJl1QAd9HH77TaKzekjbaVtzpSAmjo5OrGLpSHq2j1esi1/1bczOzCBxfsh2oeZVqGQlYSeFwuUMtK5dQBFFOY1ygsUaI4MswGH7YOe1q4BEpkhRwqqVbIWtyLU+mpbNmigt+9pfQvvaV+IsvPoUnv3oIDlPOumtIwh5nUhhuCVvO2ykqhkG3jbDbQkpwjsP1WiMFvqQfKPNi0y4nPB/u9Dgueel1CCbH4FermJk5IzkJQQr0Z85isLQkZg4qhk2t56Vag0DJcBnVV6e6ybxqDU6thur0FMxSgOrYmIS03/dPn0SyugKXfzf/Yk6ucmJgeA7XiymiPIJlZbDRxy+85Ufxoiv3oDV7EGtnDqPDAPV2R1EUjGakcsCyUKnWJGioS5ddEAgg8zhPwwonS0rLBJDJ90q+QiCSM9UkQamZrxxu1OGy4JLTL6kHmXxVezFfj4ImITXE1gpyu5x8FecbIep1VcYDF3FhT7TAsnRjyzHBlwcOTvqSHexQKiI3Ab9Ull/z1FKbmkRt65bMrdb/U+KXfnPv3r3NTXqbDx9mE6/AEHw36WISfO+55/N3Nk8cv8UNY8vLc4ywRp1yojiWo+r09m2YX15GlGWyqJmbnRN7MWHDNnLVy6XETxIQLms0OrCoAdYdburp6uQzPSlL7Y82aXBC5kRYUAP8p5NbsC0Hy3EXpZf/EMbf9Iv4+4NdPHjfAXSPnYIdNpCFXaQR4JdrGJucQqPZQESHFeVs0UAmXwK9DLsmjc26/oZKDk5iCTDxnAvwip/9SZR3bJXlW5KkGLRaOPjAQ3js7nvg90IMWk0YUvrpqgBxiSemfZl1QplMvgQ6v1oX6ZRbrwuYbDlvC2aOHsXRr30NydoqKr4vhhWGv4M3ocySYJ8o6iM3IrhWhMm6hd98zy+ihg5aM4exePIgwmYDcbcnAEm2nJGa1M6WK8ymAMIw1oll6nkww4HWYtIKhuTn8pjvS7iOCjpXdIPKeKABggs3NVFLpCRncR2aJGYSfp9iwCHtwGyHAdJBhEGvK0AcdvsyEXPxxuk3i2OhJ7gcJPhywUmuRwJ8LC75yD8HcqOgxbg8UqfRAuWpKYxMb33UCco/M71nzzc36W0+fJhNvAJD8N2ki0nwveuuT965duzILVVY1paRUUxU6+isrso2m9rQsS1TWG42sdZuC5vQ7nRQFs6XtglCERduOhNAWipU1GQx3RKMZacmvJ8C5YITFsBWuCzHeglf149l0XpsWOghRGffPux5+224L96Cux84ioUnjyFvLSDrtZHFudhy6/VRKaGMe11ROlDnS2BTU9w5RQH/Qub3ylTOLImJUdT37UZeraI6NYGR0TFsn57AyrET+Mx/+wvYrS6kPEc29q7Kx5VsCO2QkJxi5tyasIMyMt9D7HgY2TKJnTu34fShQ1g4chglKgfyFBFPChLv6MNMDSSUwiUDGCb75Bp4/WtvxKtvvA6DxeNozhzF6txJ8ETCyZLhOxJKr08UfqUkjApzN2TJ5hJ8PUUneEws05yu58D3qS5gZ1pJAnUIgKQiWJ6pWoXPxUmKcEWHKHGpqOSCCnxjcu3RQPIcQoJvSO53IME6BF8uazMuJ6NQaAcCr9xoSZXQQm7ZkvPAWEk+Fz5f5jyUx8ZQmZrEyJYtHbdSeV/e6v7Btmuu6W3SW334MJt0BYbgu0kXUk2+d7+/e+b0rVN+2Zqq1UWPujwzK2lVPI4yGYsh5GvtjpgbOBCV/ZJ8HfvCZOGmQZPUgYCxBlVRNEh2DQ/XKmhb1A5UR2iJmvYfy4dUMoH5ARUAN2WRx5j05bERnP9T78CZ/Tfgnx46haOPHEW0NIOssybgW/JrqFfraCwvCu1gGXSdpQK+qoVZaWmV8ElXm9sW+kmO0tQ0BraDZjeSyZ5///TWCWypVXDowQdhtDowmCfBHIZ14NUJYLq92TYcREmGKDcwMAxEtguvWsG1V1+JpVPHcerAkwhMdp/liLlUq9ax78KL0VpaxtkTx2ClPKo3cNGecdz2jjfCxwDN2WNonjmG7uqCHOOzOJVYSt4BaeEmv86wHNFf55kKSdeZuSbBlbU/kqNLkwVr2lXesFXSkZK2o+t8OJE6Sg4oagf95qKSQ6RmRboZlQu5gKzwu/0+wgEXbpr7lVSzAdAfIE8i+TrSDlyyynguHXGUm9kwZOmmVBcuk80qZaEeShMTpGyyyujolyyvdPPWffsObNJbffgwm3QFhuC7SReS4Pu1h+7/99na6q/UYVl1SpOiBI2zC8iSRI7IbC6mupW22VgH65DzZW8ZVQMyuFLJwKM8pye94CLuUe9L6oGAIVnAxUZda0bV5CsHacn1LZK0COYM+OHv89jbLHuY/OHXwPmJX8JffuUMDn7jDHpzJxGtLiIe0BjiY7RWRxT10Gs3RGpGi6uZK76Sk6IAp36ufODMMpEENTgTk/BqLNG0ETgBmqKZ7WHEc9FbXIAXh1IxH3OSpnaYVj4JKNfh8fL9mmJ5TgwLA5gYkHOtlHHtc69E8+wcTh54QmRmlKlFvo9dF16M5z3/enzj/vtx4rGH4SVtlK0Qb33DK/Ciq/dh8eQR9BZn0V6YFeUGj/pUpzGJzCC3TreZSdmsp5Lm+Fown5e6XpHqKVeb6HfJw9Phxq46RkgGdMGp/0YVhNw46S7kMkxCkXSgjgTp51qJon5NMOaNQFEMdLfRZBEryRmpKnbnke4ROibR4KtOH/LAvLGyAZm0A6VwlMVxEchAotExBOPjqExO0TLddMvlOw7Pz3/4hhtuGGY9bNLnfTMeZgi+m3EVAYi9+OsP/I7dat9WyQzbGITI+iF6aw2ZUMltsr9tkCaIObWlyipcolZTJlflmBA9qNTrKLUDuVACrkfVggSsq1hCiRnUHDGnqELvq5LQKMnN1hdunO7IPiZxhrYJ+Fc/D9v/t3+Hfzjcw8NfO4Pu6RPoL80JCLi5g1q1KjkOXZZkhn2AyzaO6VyKyYJLyafIZUsIuwlEfhlbL7kUOy+5TCrskVnorK4h7ncQr61g9fhRWCGrhzjVxkJliOqB87OwD0WoEF15BNwqcr+EkMuw0THsOm8Lzjx1GGdPo4nliQAAIABJREFUHoNrW4gtA/UdO/GCG1+O5eUVPPmVB5AszcDpLOJF1+zHG37sBmCwhPb8LNqLs4gYuM4ENIbWZMRVC2aawuMAKa0ctJOoyh9ZlMmpgbwqqYSim02XVjLBzKXDTEnMyPVKi4UuzaR8TikeZDWpOF+S5ZyAtVlCbqIMBUpVmHrMcHkB34EKVueEnoTiWhTDjbRbKzchb1bSjsyEMx3+Iy5BMV0E8BiwPjqCKhdv09Ooj00+YZfLvzx57NgDxhCAN+kT/70/zBB8v/drKI9A8L3/gXvvMBuNW8cs224xljBKYMsSyRQbLff8vSRGRDkUxztm2ZJX1LQnH0dE/0I/KP9/ITWj8030vHL610J9UgrSdkxqQTcey1R6bskjWl/ulaScMRctb3dqGjve+9t4xNmJzz94EqtHjgr4Jv0+nMRGUPKRMQ2t21I8ahSqm4PwlarAU3IU9I2A3WSp72HykotRPv98pKUaTNuDb9moOSaaJ07i1CNfQylOVQRkysZlqe8Q+qRo9ZA4TRqsuUjyApTHJ1GZnEYmEZkJTh0+jEFzDT4T0aplXHD1Ndh14UW45/N3I1qYQ7p0ClfuHMNNr3oxJisZGgsnEDVW0V9dlj+HJJZQH0645KnptguoMpHGELGL6NZgTe9I27DihWXa1w3CYl6RHAdbJuGi2FLVxvOMQY21UjyIw00AVNFEAr78JzUfohRhbZBKZuONlnQD5Wiqx40nDe1k1K+5yPpEVUHgpQLDlfwJTr5UO9jkfssVuCN11KenBXwro2Pp6NT0p8uVym84n/vcY8brX684ruGP/1+vwBB8N+nyE3zv/txdd3RPnbm17lo2BiEC08ZYpSYbbHaWMV+2yxhHqQxXzbUl8nTaPiyl8DrZjBOiaB/4oZVON+VkUws1iW6QaahoNWYamCzfRJFAPlnVz8jxl2BDW7CleuR6doDaa9+K9OWvx589fArHj5xEf2YWTrOFUu4JBRLFHQx6TRH5Z3S6UX8s52gFQoQPKe4UV5eNkJVI45PoUKfrV+CVq9LMvGNyBO25Mzj1xDfhEXRlY8iULqWvZRh8nClTiJyoAWns5RLLq4xibOt56CcZjpw4wJ54OEmGUqkMjw0Xr/oRLK6t4cEv3o1qZw176xZ++adfB8fooHHmCOLVRXTXVhBxydajUYS3vQxpnIh21mWaMU/wInFT39t68DlPK+I8VG4XicuQjrxzyzROvHJNivB07WiThWKRRqeT1oSsVZmgCuD5/zX9wDAhgeM0leZimipSXSHlOqpunoyTLFClI44SM+Y7eAK+VFpQlZHLctBX175eQ2l8AvWpaYnLrE5M9sqjo39qOc6dpfHxM5v0th8+zPdwBYbg+z1cvI1/VLIdPvWpO7ozp28tW5k9Xq1hxC9jy9gEzs7OY63RQMIFUp6hH4ey3OGPgFt0PZlyQi7UDerwrT7EBZ9bfKDV8KmDVnTZpuQ7CEJIest64abYjFNWs5kIrVScUmHmwL7yB1B/88342EIP3zh0Bv3T8/CWV1HKHI7I6HaXJExHIg1z2lu5pCIfS1OFnhBZWU/wcWzk1LtWRjEwHMAryxG+3+9gvOrDjXtYmT2OnGHpeSK9dabBKh028KpJUWRYulyU0jG2cFheBRPbdskS6/iJJ2AhRsmrAG4Jey67AvuuuhwP3H8vGqePYbeT4W2veTEu2VXD0UNfR29+FmmjKe3ECSVbzKVIQsmEoMKAEi5O3x5PFEVvO5+JRGVSQ1wEFBVqBWVdLk4mwu0QsknDqBdGAa6E3xe5G/qGqd8o60XGcjjZGPSrAt1JJ0nLCUs18wyuZUizMh/fpHyQdIhtiaqBDkCI5ZmGj0B438xVIeteqQqvpELWg5ExlMbGUJqcxNjWLUtBvf5Hcaf7kWHN0CZ98L+HhxmC7/dw8b4VfL/0hc/fYTUat5aM2B5n1J9hoR5UMHtmBo1mUxZttBcPkkjAVzrcqCVlLKTQA6oeSILUpZxYUxBa5SBTLDlENSJrCkIdZyWGUgCA23uldBCjBXLwb/BYC59HcowdwEF7ZBe2v+M9+Iw3ifseO43mmSWYyysIogxpr4tOe1miGh2pJFKcI38wPExNvsQxZXfNbBuRW8bI9vNhVUdguKpFIhr0kPVbsOMewrUFgP/OtmBLTbzkXVl0SXqF07oAMCwMMgOp5cvPLTv3SB/b7FOPouxbSCnzGp/Gc1/0QtiujYe++GnsKJt4++tuwDajg6Wnvo72/Cl0lpaQ9gdSz0ONcp6RZ07kmB8zsCZSk6/EHvFIrwQI64aI9c41jZOSPaFnVmX81pOwgK2sOOX35L+IUkXxvWoBqmWAukVeTjLrbx6dzaEbSxjqw+vACT1wbLieI49nMUuY4OuoKiHhe71A/sl0M5sFpBLy7sEOSrA5DVOCxrxfRk2OjmJ82xaMb52eCcqVP3Bd/4+NWm1lk97+w4f5Lq7AEHy/i4v27f4IJ98v3/OFO4Je/9bJMsvFDViUFvUjaTHu9nsIyfvydCstwAaazaZIzcTdpt1ptNkSfLlwI1VAgJaFmkRLqtB1RimKw428olYeFCYLCdZhSA/bccWGbMhNwCftEIdSlJn7HlayEsZe//M4ePF1+Mxj85g/vYJ8eQWlQQT0O+j3GsKRWlkkCx8BLi7XZOxW0gyx9srCzUZWH8PUrn0wyzWEqSP1Rp5lwM9iNM+eRntpDg5TyOjYIrhQo2qkAu4uwYWTH6MpTRv9lEoHB4npYPuu3XLy78yeFhVCOjGKsT178MIfeCEef/DLiJdO4r0/+28wmjaw+MRDaB45gN7cDCJOvPx+qdAgrcFjPJUDrEuifpY5xgRf3RxCVkANwIVSpKAIVD1RQUfIkymUHmLSUP8uFMX6D2URFxwuJmK+LqaSDxY0kgJqBb5qYjZUtCcdbeAylsoKW7gY06GMjeCrjRyuD3hMVNNtG24ggepcujHvgeHvRduGw643Kdccw9j0NEanxpcd17+j1w//dGzoftskBHjmDzME32d+zb7tn5A83/vuu8Ptdm4tG4md90M54g8aFP6r3FurVBK5GcNayHdyIi5zSuFEI2E5OseBoFBk9urSRQnqZkgOwZdUgAbfdTNFsXATYCDYKDkTFz8EGJfPOk6RGpFIpLqpjfT5r0D/1W/C/3OkhcPH15AuNRAwRD2kEaEtKoc87gsIS99bSvDlX6DmOQnvIWVgWMgqVQTj04gtD4lJC66Pqu+j7plYPn0MzYUZmHEo2cWCZszalahEJqaR0mDtugPDDZDaHhLSF66Hkclx9Ht99FZbyJmnsGMaz/2BF2D3tgkcefCLeN11l2J3DVg5/hiWjxzA4PQZCQzKowFiWvbk71CB66Ixy1Kp6WFaGPOWXVjSmCwGiILnXQfX9QjedZfa+otfcMBieFHgXPwQVYL+13Xw1bZvWY5qbl4FgWoul7/giSBJMKCjDTkCz4HnKfC1WWPvUl5mqzojmjr8ALB9GFRc0GhC8JVJWE3AMgXz5k49crmMoF5FuVZDncHxI/Ul27V+N1rr/8Ho1Ve3hn1vmwQEz+BhhuD7DC7Wv/Slona45547ksWFW81+y3Zp92VKV5KrihxW1YyOoE3+kUoGx8Pp06dR5vFQDPuKJxRXm2kpkNK8YGGukIWa3qYL8BFwpZKG6yJ1uOUHm1MeJ2gJYudPLuO4HGO/mREiNVOpHmrsvhS1t9yMf5gHvnp0FeFSB06niSDpwYx6ALWnTDSLOSnqDF5ZSinFg6JFcqT8V1ap10YRGg4yi5pXB45touYa6CzPY9BYhhEPVF+dlpcp3lRPlrT70m3GM0MhmSqVhONsdnsIUxfeaB07Lzkfr3vdy2H3lzEZt7A7yLB85JtYnTmOheNHgWZXfhoJVQN9FcMoiTaJWnClmWoLThJ4bARhfrJ8TwqA1xduykKiWih0BZDedepIzXMW7nOTsHqHCPjqN0tBFSkFi6IlFO1wjg+W0wtfW8sSeWDIeiSDrc7siyMvzsmXdIP6yWwQhuiYXkl0vhDrMyuPSpLzSws0jSFMzzOpDGHsJfMoKip+slQpoT46gkrFX8os4y8Ty/rT6cg9ZFxzTbxJH4fhw/wrrsAQfP8VF+lf8yXSXnzXp97fPnX61nIWWmXLET6x7PhqsW0A9clJLDUbSI1ctKFnzy6I2kEpZ9Wmf129QIZR24eFftALIJE5Eeyo+yw+yJorFr5Y1AQMYid1YYukSh5HqAzOvxHyPJLj8trETmz/qVvwWWsbPv3kEtbm2nDDHtxBC27cR9ZtIY96MkUSfDk1MtA9pzBXZwjrWk/5oPu1EcSmB3glyUzgsd/NI4StFWSDDuyczRHnJkSxSZvkNB2p/pE0M8uEVypLLXtQG0GYG1jrdsVoURsr4Qdf/gK86sbnoTRYgbV4Bs3jBzD/1EEszZxC3GwiaffgxoyL7CHPFe0gQeRSxUMgVdIuTpgOuXDTXgdf/v0qqphKh0KcoFQPao2p7dt6ypWp9mk0hHqdVaOI5nn1DVXRDSqzeT2BTv9aIkK1s5GqGHb98fUucfL1WUmfS94E78gy/Yq21wNc9srxZuWrnAfKzah+4HtKwFdRFFRCSOA7b5CeKxx6wLD6igcnsPu2Yd1jmObvb3nxj9xliPNl+OP/iyswBN9NusoiNbvrrjvWjh29dcKzbHKsTk6lgbrErEIfmZrEYmMNXSZWxSm6rTZ8yoN0S7FUAXH7LhOlAldOwUVfmpJjqfwHEd8XnKJONityfQV8xTqrnFZiozWYA2CLjdkWuVuMRmUMW1/zUzh6xcvwFw/PYO5MB2m3DT/qwuq0kPW7MOK+TKzidCO/S5mWJIIVCyYZGdVEVRtDZDhIHR5/HWSMfUxC9JtLSAZttqupGwP5Ty7vJHScBgaG7JgC7PxJVUh5bALByIQ8HmM4A3+AKy/aitfceB2u3D2FZGUGaycO4+zhI1g6cRztZRZiDgAu9LIYRkYDiGonXjcpUGZGd2GcCBg7OXlpB1ZmKICVk4a5rnSQGx4vnxSXnpOhbXzL8JrL12hnovpvSodd8L4qk0O9puKC0zfJYvotspe5UIsEfMmvp6hQNuarydcWNwjLSi1ROhgBgdZHLlNuINcxF0s05WbMoVDgC9IVkv1LTTIbRxR9RVOI51uo+DYqJg08xikn8D/QH/P+5rzrfmJtSENsEjD8Cw8zBN9NusaK8733jmx55bZpz7baS8vII7b86qULj//lkkRKdgc9DAZUHljwKIynPlT4U2WzVVMwtbnnFmryNPUERq1sMQ0X09e6vViAWAGcaFBVzo4Accr2gzyHT0kTIjQsF7Xn3wjnjb+Ijz4yh0Mne2ivNWH32rA7LRhRT4DXZFhNSpsxYxBj1VqsKREpqSRHXaoiqI8hhC0qBdpu+T2Y6QCd1QVEvaZEXco8KTtENe1z0nV5PDbZA0c1hYWIk7xXxujkNlRGxhD2m9g70cYPP38vrrjgfHhJH435WcycOIbFM3PoLDIWk4WfAyDqgo3pWa6e5zrnK4oGRSFQ58sCTl5DTr7UUwvloJ+X6Bqk9LJYwmnul9GQSsygrqu++Sm43aB20OCrqCBtfhEzjDbHaMphfcmqg+/JP1HzLAu3PEfgOvDZY2dzsOXEy4WbKbQMCzRzSs4s0g1l0fvmYm1WfXKcdHkDlPwHHXVZNJvwSfG18GwTJSNH3czhscw0TdbMcvD3Zm3ko8mO+jd33/C2wSZ9PIYP822uwBB8N+ltIU0WD3/tg9bq2ruqSWQy08FkSpckZ6nes35Ga20mhguJLmTuAlOp2OjAiVRcbGpe4gdVJlf9/ApVA8GD4MuUMtXWSwDTIC1LN4JtKo+tTBEQwOWvCWrkN/3cQMyEM/K1Oy7Aeb/4q/inZRv3HFxFY3WArNmC1WnCIuhS68vpN2XOQCxZBAp8dc2RiB9MmH4VTrmOkLm6rgqckeyEPEJrZR5xr6X8Y9onwgM4VQiOmcMnl2m7yCwXETxktqoV2j4xivHAwqgb4UX7S7hm35jU1q8uLqHRaGJmdg6ttTbidg9OFMHigjDpAabK+lXtTJQx8Gakbki0bycJw8kzudEx90JYaF3AKdOu3CK0yULNsWIFV9TDOdqEE2yhdlD+CZ29oBPpCuAVyZmoGZhUx9dYyQTXG0ionRaxt4mIC0FNO/i2vQ6+pseoUAIvQViDr+2rVDc2btie8L9iAmGtE6VoQjs4KoKSC1vy7YU6xsjg8PWJBwjyGBUjhZUwXyIZRLb1jbEL9n1s7Lkv+Lv69a9c3aSPyPBhvuUKDMF3k94SCny//mGv2brZ67XN7vKKtD5I1KJloR+FiJnVYBrya6aa0U5Ke7Fnk5dVLjRpHBaul/GKagpWyxot7+LXcdKkO4yAUMjQCMD6OE/9LYPY5UjMxRuB3AIGzHjIbQSZgzTvo48U7VodW97ySzh1/vPwl1+dwcJCH9FaB86gK5RBPujA5DSZsE2XrQpaj0vOWdx3XLiZUmFu+BWEqQm3VBPbLYNj3DxEd3UJSb8lNIzKczAQG9QZUGsbw7VyOEEZqV9F5PDPevDjLi4eM7DbH2BfPcOF20oYLZtYXFnDzPwi2oMUq0yHCyMJrXdjSsk4MSbITE6xVDYo2Z6oHQSASQ/Quss6dt7ETDjC+fJLNTGvQVRSJ9a5Xk1LbKiAl5ueaK7VR2ij2kGB7Lko0HPcsHIJCt3wLeBLgKQEkbQI7dd8D4jUjFOsxeRIE3ANmXzJr8vka5PeYaYDF5OcetXkK1m//BoJAyJnTMpC01kafGmcseIEDs0nUUdOE5VsAENOZn0E01vWtl91zZ9U9+//3coNrx9WEW0STmx8mCH4btJF1TrfO83VtVvcTsvK+wMpdWRHW7VSFbMDpWYM1pmdn5PJVy1VVJMFF0MqHlJ1tLFAcz3bVy92REua5TL5EnylmJH/rosylYqLy6UELhctTHZJaFtIxXjBXIc8N+Fktki8YiNGu1xGdM1LUH7N2/DXh9s4cmQNvaUWrLAPm3ZcAV9GQTJTlmWg5H1jmc7IAfPvYMSkWanI8TfKLbh+TaqLGMJuRT2EDfKxHcmfUMd5AxFc2FYG12C2LmAxv7c0CpRHUbIM7K9buKbcxO74OMb6M7JESqwSFls9zDfbSB1fWqAZTJNHEUyJmlAVO1LryeQ0ansljJ7Aq04JlLclBJyUKhQFvpbINbTptwBcTs6qsF1iJovJtgBkoR3EeaxWiOu0Q9GmLJVPRQ+fajEuQFnoBh1+L68R/265CHQQcvJV9vDAYnYwp1nu0QwYdLlp8KWGlyoH2CXldOPCjVZkAV8Fugp8i4B3dRJaf4/wxkSTTMqizi6ssA0/7MDrt2FHfXiOh/qOPb36hZf9tbf/st8rT55/cKiG2CSw0A8zBN9Nup7KXvzJO9unTt9SRWwx16EWlDBWrSPwA5RrVfTZ7JDGOHzsKGKJE0xRCcrrtT/8UHL6VXrfTJkopN9Nf8C1DlVsyJyeNqghVO6LcsgJkFsEFkZQ0liQqtDzzEbOfAf6yGIIYCVugPltOzD587fiU3Edj35zAa2ZBtDtwuSESN436sLOOfUOBNRYIS+9YqQe5PrZsMs1WEEVicGoxYrUwYf9LkxqhhuLMPtsxcjE+EEzhWl4yEzmHHOPxOnNgVF2YZWA5++cxmvOn8TWhSeQnn4EYXsRA3joZi5aUYxWksEIStI5F1JDXSgatFpBcb2x0BrK/acKR0UWR85XdMvq+jqycCsmV067arGm8tYU51uoHVS+wzmfG79zVdupfl/9kMw3vWBTuRBq4VZkVyiJWQG+0s0nD6TajklPycItSxE4zAlmkpoh9mJSDzzC8FpR1SDBOpx8qajRYCsaYHK/bPfQtANVJeR91QJWUVNyEuBNKO4hDbtyuuFpx+50YPe6CCwTozu2o/qc/b3yxVd82dq+6/da5sg9O66/vr9JH5nv+4cZgu8mvQUIvl/6wufvDOfmbqlamTVZH8FIqSJHWubksoqGx/NeHOLkqVOIQpYkRihzWaLkrvKBZEaDHFk3thNTfE/QkLJKQ/JjxQknlIKanKh+KMLTZXvO6ZgfQJogJAzdRDkPkBkRQrMPJzVQSjgxBThRK2PPe34Nn6/twn1fPYPlE2uI19qSZkbO14wGcNgTlPVFwSCa35QyLhWTaFIvWx6F6VYQU/RfHoFZ8hGGHeTdVWQrC3D7bVFaRARfy4JDxQQnNd+DEdFMYMD0O7jqmh34mZdcjYuayzj76X/A6pnDWAkThPAwyE1xCbI6KGf4OVvaqJCg9I0uPNFKc3FEuaqWmFG+Ji5BxVGTC+ZkqRQgGny1rVh1SG8I19HKMjX5KrmfwKv+1BSLt+IttM75SqOy+qKNcjQG0hfKBwK+JM4VSgit4ebCTSZfJq65DhxRK6hqKJOGC3G5McfXBqh0sBn27iu1g84clqlXVxoxi1hig3StkVp6qlAmLlKRMku4BUR9OIMQZqsLkzfePEF9egS1C/Zi7NIrsure/U95W89/n3vR8/7RMAy6QIY/vscrMATf7/ECFn+c4PvgvffeaTTWbpmqeFaF1TKGIf1cpBP4uV1ut9DsddFstVRyFVPNXGpidZuOTETKKCFUBJPEpLVYyZ/EJccPFfN6xTab6woiFTcp8YUSZ6jsAGIgEI2wOnKXUAJ1DrHRlQ2/Z7Dy3cLcSB0v/cDv4d7STvzjFw5g5vgSBssNZL2BqB1s6nUNgpnKmGUoDY/uqmlZ9aCZpTIyKxCdr10dg1UpI4x6SJvLwNoiXPbBcWrmM3RU5gEspe+dtkrwrTZe8MI9eO2PXo/t5gCLn/88lh66D83ZOaz2QphehZ3ESNkpyojJoITUctCPMyRSBKcCIQka4sbLU/k9mXzlJlFwvsohyBsHl5tCO2wAX1IoxSKzmGjpfCvAt5CfCYDpzA0B5I32YjZRb8jjKEBYqpgKna/kyKtl7LoVWaJHM+GkeVphKhxTzUg3mJbS+Oa2ITVHGXld29eLNQ+G5SKXRmPSDgX4cpFJHTWnYbUDULkTpKYIvlxQsieOk28fThgCzR6MTgd5MoA3EsDbsR3jF1+G8f2X55Xd+0+5o1v+Q1ax//pDf/hfl26//fahJvh7wI8h+H4PF2/jH1Xge8+dZqN5y0RgW15uSGpW2OG0mMpRshOG6IQDcW3x+D3o9REwDUzzg2KyEC6QlIGSn8kPSRJTpYxFjRCnL5sSMlE+KPAtJjL55PPDpY0W5IhZlW7mnIJSwAw5YsvmvZcb6Ozaidd95A9xnzmJP//sEzh2bAmds8tIOz1YzPKNQjg58x1CoRtoUJB8Bt2qbJg2jHKACA4ig1m7Y7ArFURUH7TXgMYKnG4HNsGbtxDbQCpNFhZKmYFtcRfXXDiK1/3YtRibctA+fQwn770fqwePoLvWFPmZ4/gauC2kXEp6PjLLQUQ/hTju+P1wwUYr8QbwFeBV4MvryJvYOviyK5k3Dh1wrh7mn0++G3W+GydfZa/+Ngs3gm8RqLNhAv52k29huFB8gMpJlskXinaQyZfAyygMx0LOHBCXQEsul5QD640U5yu6XsoJGTkpRZ6qXl7lDZPqKRa46v1hSDEne+JIManJ12h0kbXbyOMIbt2DOTmG8u69GLvwMkzuuwylqW3LqZ19op91f2/b5TccHuqBv3sAGYLvd3/tnvYntc73zmxl9ZZSMrDA1oYkk028TDucSDwPvSwWHSbBd2lxET6jEzeArxydcwOurThbUTRwaUb9JukHDR4EYy7dCL78WUxP3L5z8KUqgbwepVQBJ6EsRxST8+OCLkPmZoiQoMml37UvwGvu+D08lI7gzz57AI8+cRL9xQaSVkcBLxdnDNmJZfYUqZYkb+kMYW7prZIvUzQXaU5tAna1JnRH1mnBbK3B7nZhkapgU7HF1LIcdpphNBrgSmcNr//Bi7Bv/yhWOiuYPXwUs48dxOrcohRj8n7BCVW+N8dCYtnIKGVzXERMQKNJgvQCV3l5wUWrksrC3SYiXgFfDW5yc1ILN15z+Z+hOd+nZTsUmQ/nQHb9JrdB81tMv+rmyJXfd6AdNACSbhC+V792wsuS86WWWqzQgOdaavKVZg0VrsNrbboEWf7U4GsTfFXGrwSt68k3F/BlFZJa5okksaCmCb5JJD/TuA2DvG9/IOCbd3owmGhX85BWK3C3n4fRvfsxve9ijO88HwP0elEUfjwwvPdNv/x1C5v0Efq+e5gh+G7SS15wvoOZmVuMdsOq2g58y0FAzk1v+L1KBf1UhakTTM+cPoMyF24islcxg1JrxiB0nWom4EFA1pwdHyvmFt+CGATENqxF+9JorCt5xMuQpkJLBMyAzYB+pgwFLo/uToQ+wdd2seWmH8cLbvsNPNj28Nf3PIVHHz2CaLGBcK0BixNQOIDDVl8uaOgcS1X2rgyMSgcnLb/kYBP4MKpjUvsuuNnvw+q2YXP5xj9jZkg5yZkWqlEf5/UX8UPTbbz4yjHY5RyzS23Mn5rHyqk5dNodWUqWWGipA9xpHqBqg9m1tNMmOdPb2ApRLNWocODkqdLgDOp3dbiOHCK49NOUT0E7EHxlIpelmbZy82u1ckFePy7inrZY26jr1b8ugI2T70bOd52CUFx8ITWT5g59mimoiUSWkufAl0oW8r08EjHVjZMvwZe8uYSpU8+rK+T5e9T28r1FMKb+Wk4lek8gf1dhaWbIELlxqS9qwQx7Ar5o9IAuw/NjWBUHWaUMc3ISpe27MLZrL7bu3QPDSbEyO9+IWv0PP+/GV39gqIL47kBkCL7f3XX7Z39K7MWf/fQHWseOv2vSMa3xchUGU8TEyWaKN59dZI1+BwNOkbaNubl5RTuIjVgpHYqWYgbrSD6vrNzV9lwFsOj8AE5C/CBxgqOLTiILVTWPtGGQG9ZGCF823Jx0CdMKpPBSAAAgAElEQVSOFFCmRoiBCXRGJrDtbW9H/dVvwFeWDXzpkVM49NhxhAuriBsNmIM+HHK+SSS23ZwfVtqT5Wis0JfPjdXpSW4r/W51DEalhpSLwTiGMSBvHMnUzP9lHMRyE1vDJi5PFnB99TQu3OWilac4vTxAZ6WL3uISmG0rcCiLSPVW5QY/pR5WThJcINrSCkLzhAAuU+NEo8tkt0wFpct1UJMvOVUJK9d8NWkHUj1iyviWyVciLOTyU09dBACdi5csAHbjm0H9kXNUaLFwUzSEem0KAOaNUF7jIiOCOwJK4QiM4CCrjBEEX9IOot8VCsJGLkoGSs3oYFP19VJ3IWoHRTcQeKVoU7rlFNCvT+S8JjxVMcMjasHiYpVtyc0+0KGsMIFVsWHUyjDGx2BNbEF1y3aMbJ1CpeqiP3sWx588dmrkyivefON7f/P+TfoYfV89zBB8N+nlJvg+8OV73p/MLdw66VmWyw96jw20DBxXEqHq2DhWe220eh35gLU6Hfg2O9z4gVSOpwKAhR/UwerKlasBWGpriKZUO9CIobOAyfBq+64YL8RAwCULJWkJbIOZCVxw2XD4Sc5jDBwbvR0XYPwdv4yli6/FQ2c6OHjgLBaOziFeXkPaasPod8W2S7cbMyGyNESaRki0EUAGXz5v20Wa0DzhwamPIi9VkdL+ymVVnMDmh90AErrPjAylHNjTmsfV4SlcHcxgbBxYzIDFroVBs4u0sSx6YoNaNIIHJ1gaTxhFyQJN3tC8ALlpI06U444nhowSMy0SUxrfXFLNZOkozc9qspSv17TDPwPfQutbuPEIvhqJ180XRXiOnnCfDsBP30MVBhk+rwJ8Cyt5YYwp+Hw+PzogSW34wt8SfOlQUzpfbmKpZCC/K1yvqZdr7JITHzJzfwm2ipoQAKZrsqg/En6EewVelxxp3EceK/C1en1kzQHybiTAbPoWUC/DGq3BGp+GOz6B8vgoamUb1uIqjn7jYBZNbf3ja37yLbfue9Wrwk36KH3fPMwQfDfppZbq+Afvf7/Tat9azxOLXWMDHpu7Azn+U/JD11E/pzOrKclVnHgCt6QyEPTRtOAC18FXB7EI+FIHzCMlj/NaWkXNL80CRfiOKCO0o8vjkZVHzTSGbeWiFsgygq8LO0vRCkrAc1+E+KY34+DYDnz18BwWjiwhPttE1mgh63akfcIi+KZs0g1F7UDwZccYXVjqGEtnnoMk4vHdlmjJvFxBFpSQ5fw7lRuMFfMxJ3YrxUjSx4Wrp3Bt7yT2WnMwggxLho1OaiFioE97VfKHDXiSekbtMjkZFSxjIeV10eCraAcRr4rDTV1P1ZlGGocmCyn7ZLOHniwL8KXcTNQOqtLyaZIyoR305FsE6/DtIvO4XrZ9u+lXGZLP/ViffrXaQW62G3I8NiojxGQh3ysQUEZGdQOlZpYCXoKrWJFl8lWUg0y3lBXSli1grSZeVfxGzpcgrCffomVDro3oIJHHTTHDGD0uSENkPfLmgOUbyKs+zHoN7tg4jJFxaUUeDUz4yw3MPXkMB9faj9x08y0/svttbxu64J4hlgzB9xlesO/05bJwu//+DwS97rtqWWyZrAFvszaHPKla2gx0jVA3DgV8OQpKjRBVAyL21R8IqhT4gdPupyJ0R01NqryS/5PpVj7EPJqfO75KqqRuFyY405nKWMKBFDXacK2SZCSs1UZh/uDrcOrql+FJo46DT51C69g88uUmHH5t2IfBn6wwzyJZZqUEXy5pJJicIKObGWwHWUJbrwGnUgMoPaNlmIuynADgILVsJK4lC7+prI39i4fwvPYxTGTLCJ0MLddHn/ZgRliSJw4J2rRCk4eldhYwXEMkVaQeQHMBWzQkMZKAyL45vWgrYjpTZTUmeBNwpepeWphVaWYBvgXtsJHb1TFAinbQucMF+BZKhyJzQwbKDdkO8lrqN8tGezG/Xqqe9LJNWNhCskY6qABfJuExpYygWdAO4oLjIKsWaZDmZG2oEF0vVQ4EanVa4HJOZGYyARe0g3pSUmPEb5DgG5Hb78Hoh8hbIdKeUoYYngGj6sGsVRT41scRjE2g6mUoN1o4+8RRfPPUwvJVP/LaV/7Q//Xhhzfpo/R98zBD8N2kl5rge9+XvvhBu9F8J8E3bKgsA1b46CAvhGkmC7cBq2wSJaYn51soFvghVdxlAb4G0kTpVYWS4CTDJgtQo0pFhC2xiKrKUWlGVTyh+uDTRccPuU9RPlIM+EGDDc8pC1e8tGUbrJvegodGL8ahjoXZg0eRnDkLp9uTMHdOzMzy5VKGCxip4BHwVbkUolojKBH8XVp6ufQy4JRK0ieWetTiEiDZsktpmIvUd+F7JrbnTVw4+yiuaBxAkDYxcICB6yBhIhmleb0YziATM0aSJwrKRO3ACdpCZhuS4iVbfomjVCArJgIJHNJcuE42k5p2WZwp8P1Wzle6Rsj5FvGS+pOxcfIt3iqiVdZAu64y2RDxKTeKDYln55Zv53S+SqGipV9CnWu1g6YdismXTkVyvlR6SA69aH43gK9BG7GafKXVWH6tXG5cuBGEC8phI+fL94+oPyI2lTSlZ88YhMiasQbflBtdGBUXdr0CZ3QUVn1KwLfiZai025h77AiOnFmOavv2v/ln7/rvf7dJH6Xvm4cZgu8mvdQE38/c9akP9U+fuXkEqcUmi7pfgpebKPkBwihGJ4rQCfsImSvLD1mcoBSUNG2gnkixOFPUrupw4/FQAlm0VIhLI34dp2XR+MriZj1sQFmMxdVFiRa73hRAh7QIy+8FAt4Ley5A77VvxGe6Y5hZNdB66hispbNwBn3hGC2G4ETaSkwAzNUNI0to0WWppgIQ/l/qKG6VJhE38JE6zPX1pVLItMow3ZL8e1YKUAkcbM+a2DfzFVy0/CisvIXUMxHzKG0miFMbvb4Jp5fAzXir6akuZ7HNqsk3p+yKU/XTwJf8uq4pypjZq3hzsViv0w689gp8N0rNMgIvAZg0ic7xVcOh0gavT8QbK4OKJeeGE4tIzWjw0D9k0i14YVPJCGUhugF85XXXX0eHmyzcNO1A8OVrIYs2lcYjml0lNXOVmkG72fhPkZdpGoJoTe5XJHp8/1Dmpp+LLPoIvozhjJuwE06+A2TtRMCXrI1BxqfswKyV4Y6OwB7ZAr82gZGaBb/dwvzjh3Hs2NkEk9ve/c6H7vn9YRD7MwOTIfg+s+v1Hb9aN1l8qDcze/OIBWvUC1D3A1TdALVKBWcXFrHWaaMXRxiIhZStECl8z4fLfAHJm81UeIqtLMMup1ouk/hBsZX7iUoFtTdXHx7lhqOAXoMvn6HOXGCThcRK6gyIzOQihUE7LmLDR+OS52LphT+Iz8xlWF7NEZ+ZRbIyJ7IjTtlFzjCtrip4hlphLt2U9phaLAFfcrlI5FkRfBnaTXCgAy23qEUtwfBLyL0KjFKAamBhR3wWu+e+gT1rh2EbXQHfUOR1BuLUQK+Xwepl8GhrNgYCfmrRpGp0cluBr2HYci0YmCMcdDH5SnOFms6FCxbwVTkNBfjKTYugxBxhsQ2rZLMCfAtpmQrTMZTJQ/ELKpVMvrzocCscbwVkaxuyEqjoSVifUAi8G6qEBBC1yeJpagfbUctYUg2caDX4iqpFAtJJO+i8XqEfVHyk4nuV4YJKB1oii64/qmoUJy02SZEO5lEHZtyFxcm3HQnnK9fSpXmGtEMJzkgd3sgUnMoo6qM+vE4LC48fxpGnTifZ2NRv/Mp/+OCHjBtu4BFl+ONfeQWG4PuvvFD/sy8j+H7ly/d+yGw0bhlzbdNOEpQsB1W2yObA2cUFrLXbCLNU6IeQbQqkFxiobrpK28uPt8djNbf0BpwY8AxPoiAHNr+YNIYK0BGoE/us7n3TnLH8HpclBDJ+8AQL1NRsWCEcKh8yBy2zjOSyF2Dxgitw74lVrCx3ka02MWgtwshC4ZJFrsbTqQTTqCNzLHm+qnGiCFJXZKwKJKfcy5IFjyXHXplMXQ9WqSL1QmaphLprYFc6j+mTj2NPbxmO0UPfzBGzgYHpa4MYYZe5ErwmdPcpTTEBiEtLVtUL+MpNh9ZtpYWW5uF1fa8GX5HhFTIzlcurpGPKnSatINJcrKZbuXdtaLBYj8vRbRWK/4XQIcztoJaZjdQEbZH86ahJ0TircGVdH69zHXTPXtFisc4Zi0zQUFI43TrNbI4CfAvage5AmZIFfCknI+BqORkrnAi+tinUjNys5MTE6il1OpIpWksEJVyHJwsJT+rBpMOtO0Dej5AnmagpjEoJRiWAPVaBV5uAWxtFeSSA3+lg8bFDOH5iJu3U6v/upl//9d+55PWvH2Y+/M+AYsN/H4LvM7hY/9KXSp7v17/64VI/vNkb9EwziVH1fJRMR6bElbVVyXagxThMEwwYpm7b8CwbLqVADEl3lfOLyVau5cKyAjR7EWr7zsdF11+LfZftVyExjisV6wpYlXxp/YcugSwyIWTqig35GVuJipfMTfSYcLZ9F9ZGJnBypYt0wGzXBFHcQZLHSsEgj6tBXh+NyVWrUjrFeyqdr5ryCExi8VXrHPk9Wn95FM4Z9s3oQ9tBmdPiycN46i8+jtH5EyhZMfoOEBKkCWZhjIh5DhGnS0rUSC6bKruABgPblmp6AXidQsaJXqgWuSQqv1cUD8L5/nPwFc5XJtBzk68u51iPiCzqgYpry8m3yH3g70k3BQdIGSZ1Rq/ObFDzbwG+6vURrbY2OZCbLn5d/DcCrKSuERS5lKOrUU++/G9Pox0071tI8RTVwElYyRrFhKGvkdBVWuOrO0vX3zsCvgzLDwei6TYpN+vRdpypxLRy8DTw9WojKI2WUep0sPDYIZw4MZO2a9X3v/H9H/ztodzsmYHJEHyf2fX6jl9N8H34oQc/5LTat3jhwHTzDCzRTHoDKWwMowj9LEUvicRmzBqhXr+PwPfhSphOjtyltj1WXK1TQt/ysOcF1+HFb/1J7Hju5TCqgQrGFoxR6oj1JMNioBFg3HDOFc6Tf4ZHUX49+URT0QZ+IFMbwYOKC1n/cPrS7wr1D/V4sqPX0bPa6vW0ayFt8npM1PniqkmCfDCP9RqgCWhOBvQOzeJjt94M66nHENgpItdG6Lji9EvDCHE/hhEp5QLA6EmVS8vKeaEdZKvIBaMyoTBAXt0TlMGCRZn8DdEHS+mnKsVcpx0kiIfXXUnNBFiLP69vHBs1vQUFoQBax03KtKq/bYKv5uxJvaxTDVp1ITnyTwNfHTW5TtWrhVucq545/nlPjBLka+XwItdSfuqlWpFeJjpoAVsFvvzvAr6Upen/VliZdf6Seu3EfJJKSSpoIQ8jqWMCJWdke+ieKwcAJ9/RMvz6JPyRUQQjJZQ6XSw98RSOHz+Tdqq1O1/47ne/74a3DWuHngmcDMH3mVytf+FrVXX8F+5MF5ff6fQ6ZkCJl66PlzxeTi7MuM0z+NUqBmGEmZlZBKz05ifCzBCCZggCIQkIBxOXXY43vu83Ub3iEiQeJVcqAFzMA+tepQ1c73d4fnLs5k/TlhwEPhdOh2oZpHSxKqvWQk4OVYfUrB9QRQol89m3NDack1Opw7VCn28Nm5HHFvTRAeQp0D14DB99583wTx6BTbcdw4YCap5zJINIfoLJkJxaOU1rHllZa201beqRm9dDga+ayFMCityhCvBV5Zii8+XPDVIzKShdB19191Crt+LepowZG0PU5XEko0KVYQpVLJSF+jgplyKvg/4dufHwhLJBmVIAsVxbdYEJtGICEdEyVCSoTLwKfNWvyX0rFYMKTVecLymGTNM9ih8uwNcWd5tU08skrF9Lfa04+dLlBk6+UQSj0wP6sdAObEkmR4+yD3ukDHdkAn5tFMFoCeVubx1829Xah976nvfcvnsIvs8ITYbg+4wu13f+YlE7/I9PfrB94uQ7a1lqTZYrMuEx1IY/SCWURuroMZSGnG2S4szcHMqeJ/yqYWXopTEqjgczBqzqOF72Cz+Pq37p3yLzXUny4oslAKybcIsAbwKFmBi+5empNZEwtTDyCAZ85JmJVJYw/GLyopFKOjP4PB2Y/JQTpzVd/K3fccEzFxGK69Xp66Xwcu5W3Q5aIrfuiV4PdckRHzuBP7n5l+EcPQTLSBAHHvq2I99bNOgjGSQwIr1IszJlICh4TttSuQuEOQE/VQ2vJGb8rpSaQXhdyt/4a06/BE0dqE6wFH6WtAMnYj3BFt+XyNK0sqF4rCJQR0nWVPsE/2wBvmxj5p+RCVe7E/kf5WYnKjFl7+XfyzVh8WveHMUFp1PNmJshbj6TxaIqTpKLPXG5ab2uBOxstBNbtnpdpbuPgKx0vXJCEE6Yf1aH7BQrW6FlFO1gMruZANzrI6fJgkcVTt5lH3nZFfD1Ribh19XkW+n3sfwE1Q6n01a99uGffvd7fmsIvs8MTIbg+8yu13f86ttvv92O7rrr/f2ZM7eOILe21UeRDkJYPHNzWWVZcCtl9LJEqtHjPMfZswvC+cq0axsy8ZRpRohyjO7dh9f8+/dhywufj4Q2Ui54+CGWV0xZtzaC7zrrsD6x6UFU9TcIJDkZ+WfqY1UuLs+Wjkis1LGb7cFu7qxnSDzNpqUVXDIBFyAqT2V9LFY8MJ+X5qBVjrDSKKvmZXUroAQsPHAIH7vtNphHnxIdQRz4GLgueAuI+wRfhr5oGoEjJBUg7COTbjIFvlyQkbclsEpRZtFAwZZhrXCghbawGcuikD8FPM8tKuVb2vB9KOpC1cbLLk/aQIqpWH3PRe4D/6xJbbDQvgTf4jVSICwhlTqTYz3LV+RmKotZWqelZUN9PRdu/PvkBKHBUhQKxdRL8NVgqpxtSsfLu2Wm7cWqsUKD8//L3nuAaVbXZ8P36efpz/SZne19F5YqkBhB0IhRUURjI5rEL37GvJFmRyxIXWDRqEmMJTawxPgmMbFFsVEFRDpsmT47O7097fRzvuv+nWdml8j6vsOV67uuJLNcXCy7zzPzzJl57vP737+7SG8gAbgJvnxss/xIXjWrojjxsqXaSxducNK8YzrokLPkX72cFfC1lsC34WDmyYNCO1QKxVv/5D2r4LtSKFkF35VeseM8nuBr3nnnjcr83BWt0g8BuJWadKhJNKTCerIyqr6HSFWwWKtjZm4OWaZzEXybiJZXDEnqKu7eiT/8+A0onnwiYhjQI9qEm4G/qXh1+ZU8AwubfOXSX/INL51mPMZymuGwoyWI1FTBoAvopMdo/sPPI2dciVj7zS/22BKddIaT6Jumrir9WMvOMJE0LbWcpW95AaM4QfDEAXzp8suh9B0kGwLPtOGZBnRu+zn5ysY9fTaT0NLQmBR8OXEuTb5EUQHgptqBel0BL/KZMg0vxUouLeNSKZlMrs0vcbkZummckGbmY5aYS8DLx/N58nj24dH4wEQ3Abv0qM8bm0RmCj+b3nSWqCJefpnU+ZokEKkpL6QDUjrxkmZgUWr4UCVNJ10Kpj7plLchjSDXWPhgA6ooP6h/TtUNQntw7SlVQhoSVjQZpCV4GQ0BZtJQspBkRrMfCPgK58sAfZc1SxSSG1CzFpKcBYO0Q6kdZrklXbjV65h98pAs3FbB97mByCr4Prfr9hvPkmyHX957s1WtXdaSJCrtuX6jgchhADmrzBMotoWa76Lq+dJe7HoeMpmMqB3Iu/IIS0dcwLjF007C6/Zdi8zOnTIfmVEzd1ajzZYLtP/wrfst38ml47BBWlRJEGqxxFpS9aDzHUmFgcJuNSYzNPN5JKjnNz/oscCU0rgyzx17L0izJ5aO8c0j7hL0CidKI8ETT+LLVxB8DwlIebYFl7rWJETkuQiZsCXgqzXBl4ukVNvKZdIy7UBwJpA1j+yu78HO2ihlszLR1as1BNSvBqEs18iTyq2rOQXL5NqcTNNgomaDSJN3EVUEp8tj0sfEsGBZcpIxMrZ8D+lUZOmkZhjQ+bnt1OpLPpdGGy5eCcqBHyCUxmUuFR0EjgevVoXHG47vw+drJWetJAiYFN80yCz9wKXUMmfW5g2keSPg3/vCj6eSN3E9MufBMmGXS8i3loVCp0SQzdK8CdO1SIW2gK+UnfpIHA+KkxpUxNSSNRHnDJjlHPRSO6wm+OYbDmafOpROvrnsvhe+7wNXry7cVgYmq+C7sut13EdLtsN99+yzFquXlOJIZYwicx1IPYgcTNdl6vWTWJxunMP4RrAtppqRO2TXWAKT7RKqguLpp+JNt14Le3sKvlacLmtov1XY3JYsrbXSl9RcwqfT3NHdT3psbr5qLoEIsIHKCBl+VA1mE8SpDQjVtGY+PQr/JvjKtNXUY8muqzlli9ZYUKE5gzcLPzmoL+H30jQsPCvB9/En8JUrLgcG+gV8XduGS7s0OUi3gdD1kASpfjhiPi45TCoeBHzThdvSSksoAr4uTUOumMPa3rXImQZmj4xhYuyIAByP0XTmLYPXcu1POr2STxXQI9g2gXeJfhCA5mKO6gG6Cg0dhm3DyOWg5zOw8jlkMlnkrawAm8fA94KJOGMiCUPYDIOnWSYIJamNPxO8ufi1BgLHlcxjp14XMPYcJzWB0AXJrIzmDe4ZVA+na+qVm9/ZlNzhDS/9ppDOoPNRQFpTkG1vRdfG9dAzNirVOlzHlRsRk+4Qe2ngPydfPxDwhctWY36jdCgZA3F2CXzbJLEu35ZHwXGlaaSvbySq5PK3nPv+96+qHVaIJavgu8ILdryHi9rhFz+7KZmZvdxyGqruB2CDMcGUbwhOKvXAR6AkqHPyleLHGBnLFv6PwCiVQKou1T4tp52MN91yPUq7dkkamdFUz/pS8Xh0cbMEvClv2eR5m9/VpgornYJSTRZ4LE8pBqpxNejUyfI9yJb5phtLlkX/gXU4ltpYnsJSQ5j8ohU5dU4JVP2GKiLF+PTBMvk+/ji+/K4rgP5B4TYd24K3DL41oR4SPw2GYeWQ5NEK+KbJXSwj5dcg5gsulmKg0FLGlh3bUC6X4SzMY3JwAGMjhwV8SWjLNSIgHcPn8jVJYBED5rnoot6a1ugodSBKnm4z9Hwp+JzJcpadgZ3PS+qXls8gk8khb2el4t7LmfA6GEJegtNwoC42kPUSaHUfKgHY82QS9usMXvLgVirwanUEnovAddLPLRX36bIuXeCl11TyP5YWgUIZxSm9IVyziigIJSrSanK7ka4h39mG3q2bUershBsEmJ6agVtrSL6ySsu5TL6evLakQc0vWy7SPQUyOpIMF25Z6OU2mAK+BRQ9D/NP96OvbzhazGZuefP/eufV2y69dDVWcgV4sgq+K7hYv+2hV199ru782+JN9ZHRy1pURSvqJgqmJeBrGiYy2QwmFuZRdRtwWSHfdLjlMtmmM4vHYhWWbsKNFHScfDLesPd6lE/YlUqImtDFmUikSU164Ngm3Wf8flmNygcSqJqllc0vYpmLbUqO0jdvM7hdjBFLnzFdlB37CdOuM76GpR+fo+bbNOSHYUKp60xgvAm8soiTwJ4IwROP4cvvehcwOEjhKlxqn3UdJhdAXjoFKj551f8IvtT4crOfgi+zCyjb4yS6buMGrN20QT63t7iAmaEhHBkdg0+tNUPtORGy/0ymXErOUqdeWmTJr/Ao17vM80qrSKoSWNLpGqaBrGUjY2cQF3NAKQszmxXwVTIWankT0ZZOmBu74fs+gql5mLN15OY9qI4nVFToeAjqjRSESTvU6gLKkZt2/tHl5vlh8/tAjD36Vl0qVOVyjrIKUTXIEYP6bToY05Q8PkW1DGQ72tC5aT06166DapqYmZnF9JFJgDVCBF/mJvu+1ETR3aa4rJVnQaAGxdZl8jVKWWjllHbIt+ZR8n3M7x/Aob7haMHO7DvvA6u0w0qhZBV8V3rFjvN4LtziH/1wrzcxcXkuCrVWO4PWXAGt+aKkj/lRiJHxccxUF+HFMXy+sZJEJl8JPmO9O5hUZkpFeteek/D6JvhSe7s0N1JBIMWHpDNkA0fyTkMqX2gGqltp+pX8uULO1GjSDEsGDOZC+IDXAGjqiJmZYDC9O/29tHPysen8yzYKeaOyRki8uPzYtA03Yw1p3GD6mcQ6yiYoDX6R5ZiwyLJ4hEfSmTKqEOGBg7j9fe9FNDQojr2GYcCn8oOB7S4nXwr9U1cB6RDJYCAYcPLlYkvs1FQHpC/XymbRvX49ejdtFIrCn5/HVP8ADg+PCMeaBKQd+LnTZZlMv5zwRZrFa5c69/j/bLoQRxg/d8hzBxmNNNicAG6aloQl8XunlwpQS3kkORtGpoS4UEC11YazIQf05qHT5h34MOYbUIYXoM/WoVdcGHUffqUhewGnVoNXqyFyWOPuSvedxF7KCaK5Z6M+u3nDO6qKSKkH4bvT/KDm6Ym8b7MUyTKR62hH5+aNaFvbK/2Bi3PzmB2fROA05OuWZDM2jXDyJedLmZ/QDpr8TMQZXcBXJt+WNhRbCigGAeYP9KFfwDd7ywtXaYcVI8kq+K74kj37Ewi+mfvu3GtUKlfkFFW1ohhmlKCz3CpOpYXqIsbnZjFTq8ALYwR+Gp1oSQNBKo01GICjG/A0Hd0nn4zX33ANyifuBmLjqGvN9zH3yOOYe+jXyCgB4thHRP4usBl2KxmsRmcW+fXdyK5dB5S6pNmWEijWqotNl1v2+QkM3/kzxNNz0OIs1J4OdJ5zBkw+PqGygKE0CuIgxuj998Mf6IftLEJRI+iRBlexYO7cip7TTodSq2P4rrug1R05RnNLb2xYi/azfwdaoSQGiLn+Iczd9WuYQQ2xHiJvZHDHl/4e3tgQYstAg4tGzYRO2ZnbEF5UiViJCQRcMkrVUgrqkuQluQ4pycEbG40rPZs2onPDBgH9cGEB0/0DODIyCkeO2GkdkRAumgZ2pUmymfSapQs4CSxv/p4AJwH1TbOxyc1/M7KTtISdzcG0s8hn8gLAbiGLuNiDqLY02C4AACAASURBVKMbzpocnN4YQcmDlngwSKB6AfTZBNbIIuyReZQWQ0SLDhoNB45TEwoiajjwPAe+EksGCKuWeF9bohuWPj+T5ZZC8/l6+XpkgciplzI8TsRhAEPUIRZy7e1o27gO7evXwzQNVOfmMT08Cs9pwLB0+I2aLN/gk+9tcr5CNmuILdIOnHzz0MplAd+WchnFMMR8Xz/6Dg1Gc4a177yLL776vKuvdv+T3k7/Iz7MKvj+J32bCb75B+6+OeM0LsvHqsojHNt5y1ZWJqSFagVjs9OYr9fgxrFkOxAMMqzaUVO5lEFplEqbLcH3VLxh7zUon7Bb2idYBMlks7hSxSNfvB19X/k6ehMXSuIgYs0MshBtvA7kMgasjhb0nHkG1r74fCgnnIgkm0EUe1KVDjdCfN9d+M71NyA/W4MZZ+Ft7MZpV74D7Wc8P51qFYbAawhn6/j5J/4alR/dgbWei0QPEakGhsIQ7a9+Oc59x9sRjo3hBx/8EIrTCyioGhw1QrBpDV7w7kuQPeN0mVAPfO/H+NV1f4vuyEegR2g9+VQM7H8S3sSQVALRWhwoDIBhlm9D1ABKSFZSQagRgZpAKU0epAE0AWNmOFAfnS2UsGbLZnRs3CBRi/7CHCb7+jExchi+4wr40lLNozrBVxZUUdSccNPKdnK5xPeAx3BJi2NO8NE+tSXwM00Tdj4DLWMilylTQwi/owdJ5zZ4be1we1T4PYuIrFlk/RiamO8URJGCwrQDPHkY+SkXet1HdbEiucv+YhVJnYoHDwGaNvSEmQz6siNviYvmZM4pXCRzzRsIXxvBl9y47NrIX7MHxM4h09KK9s3r0b5uPXRDQ2NhEUf6+kUJkslZiOTUQgVGU27m0XzDiVtDzNomAV/SDq0Sqt5SLKMQRpjv78PAocFo3rRvOffiiz+2Cr4rA5NV8F3Z9Truowm+2fvu3GtVq1e0aKYKzwOrhFRW4SRAzWmgFvpY5A86j9hBJKCQzVARTGMvh01hdMVqy4nyjXuvSznfuJmBRa6V4vY7fo7R226H/tgjsKMafA3ws2UU1m7EzOwctLkFxGEAJ2vDPGUPnvfOd8A85WQklpkuUioOJj/7eTz9lW+g1wXUUMV0dwHr3/kmrPnDNyLJF9IARU4/czWM/dMPMHP7t5Dt62dhLhZ5rN+2GV1/8jpsOP98YHIag5//AuZ++BO0eQEaWoSpnIGNr345Nr3jrUChgMqjBzHymW+g8vDDKHe2oONFL8FPfvB91A4fgmqZMvmGlDYlQWqy8LgAogBPQaASghPRrGp0DC5boBWhEsI4RL7cit6tW9C5aaOArzc/uwy+bqOR6n3J8SZxWrNDQ0MTWAXElzvZUkBrCuia4fSkJlKKglQEOV8ra8LI67AyLQhyPYh6tyHs2oWFfAFhb4i4ZxIwplD2VRgOp3QbvhEjM1uH8vQYrMMVKAsNBJx26w0EizUkdVdkdnyNLFllKBHBN+WfU/5hWerX/P2x0j+xsZOW0qiHSRUguplFvr0dHVs2oLV3rYAv660OHziI+dk5FEo56fhjPVTsOtA8RkyGqXqFLSHUCQv4ZgR8DU6+xTKKbEIZ6MfAwcFo1rRvedEq+K4YSVbBd8WX7Hi0w7m6eod7fTA58e5smGhWGCNP3WqzWTimO80yUAk9KKYloDI1MZGqHXiapvQrJM+nwNFUdJ92Gt54yw0o79yBiJXvdCpxUuObcH4GU1+7HYf+9vPoiAOJY4w3bMWpb3sHKosVPPXV26FPTEFLQsxlVLS/8mXY/c6/hN7ZIdNMMngYD3/0WsS/fBhdniLlltNlHYULX4yN73ovoo5OzpuifjDJ1R4awqHrboV31z3ENcybOnovfAXW/cVboXb1AkGC6s/uwIGbP4X20UmEcYCqpaK2tgunfuA9yD//TOGD/R/cjbs+81nsOf1ktL7slfjWjdehNnQAqm3B10x4TAdOfDkOE3z1gNMd09jYUMGmdAM6pWbMZms6B1kPxCyHfKkFa7Zukck34eQ7P4ep/n5MHh6TzT5BWmgEiVU8OvnK5NjMPViyETNNTKqfpPuOE3bqtea0KTnHTBuzFJhFA0a2FWGxF/G63fA6d2GKucVrI6B7Ero1iYKvQqsxtpL5uhGy83VETx2GPV6BXvVEbubVGojqTjr5UnqWxAik6JO5Eol8Xv4SNUa6GTxqn24mlsnNgxRN4Av4MvdZ/ky1UOzsRNe2TSiv6YVhaPBrdRw+cAjTU5MosKWCxhQ2lDiNVG7GyZdCbUr6GFpvk/PNQGtpTWmHUguKcYzFgQH0HRiI5nTj5vPe/OZrVifflYHJKviu7Hodf/I991zdr83dUB85/K5uK6cVRTYFGFyCiDQKULI2FgMXDo+4loWJ8Qlk2NPFNwu1vswfIPiqCrpPPR1vuOV6lHfvTCdfOQKHkj+LxQXM/uO3ceDjf40O15UQcnfrbjzvyiuBTRtw5PNfxMB3/gXtjRpFtZha140973k3Ws4+WzjT2v0P4L6rPobWiRnkQyCnA3OxA+PUE7Dt2huh7dwlSWJUFNBxlgwO4sBHboR23wOIQhezGQtrLnolNr33UqDQJoG2lXvvxOPX7kPPwBhsL0BoaZjMmsiedy5OuOzPge5OeD+/Hz/6q0/jtDNPQ9crL8A3r/4wGkMHU7uzmYEn5pEQgVN7BviSduBSaQl8WcqZ5gmTjUhlWbliWcC3fcP6ZdqBC7epsSPw6g6iIGhyuOmCbkk6J/kTzbwE0c5SatYEX7nZibliaTGXtkEQfA1bh1XMQM9zydYJ9GxB2Lkbc7kS/M4YcfsszHwFdhBC8SLADZCDCmuqiujgOHLzDWg1H161DqdeQ9BoSNkqF420PwecRuOUvxW6Q8A3pUl4JyL1INkVS2Dc/DoEoJUEJukH2dKaKHR2oHPLRrT0rhWNsssKoIN9mJoYR7GYh8HsiNBD6Dageuzui2SvyoXbMvgyUa+lTWiH1nILSnGChcF+9O1fBd/nCiGr4Ptcr9x/eB6lZsZP/b0h1Q4hmywshLUGrFiBZVrw4hCZ1hbM+w1MVyqysJmdnU2Tq5CaK0zRoaYmi55TTsPrbrpWaAcG3qQa3tQSjEodR27/Fob+9jPoaNTgcE7dczJOu+oDwAk74N3/IO77yMfQPTENpb6Ixe5OrH/Lm9H9jrcDroOJf/8h7r76BpzU0QXfacBsLCB0a0h612LzB69G5vzflwRKWkGYr6YNj2Lg+n2o//AO5AwVcxkb7Re+HBvfdxlQ7gScCJUH78evr7kR3YNjaAlVmX4XTQ3Tre3Y9c63ofNlvw/3kcfx/Zs/jrPOOhNdLzsfX7vmw3CG+6Tq3KO9w7AQRwF8AV8fekA6gBnHkQTDaJYhltkkSflOgiZtuQSlXInguxldG0k7WPDnZzHR14fJsSNC79DgINmWElSTPl+uaNMufLTkMpXbieutmYRGfKNiRfISKD0zDJjZDIy8DTNXQpjNQ2nrhNK5A265E42CiqTFRaYUwlADGAnVKQ5MJ0EwNA1zahHZBRfRQgVJEKJWq8Kp1uBx6vUD0X+7VJaI+zDN6iQgpzkRqa05zRU+Ru4npanNjGWVUrO0hkpRTVm4dW7ZgLa162CYOmrzCxg/RPCdQJEtFQK+ASKWpfqh7ASWwZfWZVuDUcxCaU6+BN9yAiwMDKLvwKFoVjdvedFVV62aLFaIJavgu8ILdryHS57vvb+42VisXGa7oar7PsJqA1mGo0g+AZ1GLTiyMIcKt8qqhmq1Jm9qaQVnhq/UCBnC+XadfApetzcF3yRJk9HEwMTH1D0M3/YPGPrbv0FHfQGhAdS3bsdZ13wI6ok7EOwfwCMfuQ6Zxw8gH8WYzebReeGFWPeBywGngf4v3ob9//CPOOfMszAxPQ7/6ceRdR00CiWU/uzPsfbP34YoZ8FXAJtlkMNDeOqavYh+fjeycYxZ3cCa112E3vdfiqTcJqHni3f/Ag9cfwPWzC3CcEPAcUTuNqNbKJ53Nnb+r/8X4XA/vvepz+CMU87Amgtfiduu/jDcoYNpM4duC+cbhz58L3W4EXypb420lMdknKTwtSRphH9lwWgAP/CFdujetFEmX8Ww4M3NYGpgANNHxtGo1QR8eaMTtQdBqxk6zAmSnDxBnUlzXMpxoSZmhjCQI79pMO0tnX7THAcFesaEVcjDyBWh5XNALgulrRdBsR1KSwlRBtDZHaqG0lGnKz4UT4V7eAbWXB3mYh2o1hE6DdSbcjMu+hgkn1YJxctVU3KzoDyRS1wj1RxT8SCKQLke6S9SSkEYSCBmOvkyolIV2qFnx1aU16yBaRmozy9gcmAQ00eOIJ/PwDBURD4dhZ6oMkDaIUwdg9IYYuvQCxlobeR8O9BSKsnkuzg4hP6DfdGMbu578VVXrdqLV4glq+C7wgv228D3wXvu3Jd3G5dqNVfRPQ/+Yh0ZRROpmUOdrG1hMfSw4DqycOPElrXtZfBVqe1U1HThdurpeP3N16K8+9nAt4GRf/g2Bj/11+iuLiDQFFR27sDvXPchqLu2Ijo0hP0fuRHGQ08iH8eYyBTQcuGrsOnqKxCNjOKBmz+F8af346K3/Rn6nnoM7r99D+V6HQt2BtrLL8DuD34A6GwXayrdaMnwIJ7ceyucH/8MJQAV1UDvH74aPQTfljap+6nc+TM8uPdGbNFNlDo6cZhSuIaDQDNQaevAiX/6R9B7cvj3v/kcnnf62XIz+OrHroI3eDDV00rZJp1lPrwm+BoBGz4oYabSg1nhaT2RBGg2e8moDvDZGtLShjWbNwnnS/B1Z6cx2d+P6fFxeIxJlLblZtxlMz1sKTxnqflZJl1SQjJdp6eMtAEiWQZdKb/UNNg5Tr1ZaLkWGPmCOMDsnl5Era2IcnlZqi6ZSgzUkYRVOcHoDR/6fBXe2CSCuXlEjbpYiuvVKnwvzTEmjy0Ny8JRp9ytZBA3k8+kYaOZ45DOw03TDY0VEteWTr5pAL6JXFsburdvScHX1FFfWMRk/wAmj4whn8vAsvQm+AZImKNM2oECauqhmSZnqTCKOWitrdBb29FSbEEZSXPy7YvmjNXJ97nAyCr4Pper9izPEZ3vvT+/peB6l6JSV5NmI4CdqLCp3Y1CVHwXrpqgHoUy2ZDfZbYD3+QGxfjNP2soCrpPORVv2Hc9Wk7Y/ZuTb6OG4W98E4O3fhob3RCeqmJ213acdf2Hoe3ZinD/AA5+8GMwHn4KGU3BoJnB+j9+Cza8+22o//ph3Hn9x6GWSnjpey7H+GOPYubjn0bHYg3TioLart343RuuB3bvWJ4Oo5F+PHnLJ9D48c/RGieoKgbWvvbV6LryEqCljbXIqP3sp3hw3z5sKZXR+coL8PRXvoL8kQlxdDlmDuWd29H58ufj3m//M0543jloufCV+OrHPgRv6JCAb6RbKfgmPly3LmE4RsgFHOVmkVTGJ+yzF+NBmrEg+twolEmx1Nr+DKmZNzuDiYE+TI6OCbgxSYzTq0Q2pmnxy2E5S7m6oohoLt/k900PHyMfl3hhgjFPK1kqSfI2kGkR3tdszSG7fi2StlZ4lgndyiBkEh10WArDyWtpFlLDQTQ1C39yBspiBRF7/RwaLarw6XxzfVFlMCyIFmpqmDUjnW49z5PJP811aIbDH1Njv6SMYH4HV4pL4Eu1g4BvzxrR9VJqtgy+eUsm+zigESV1uMEn+EriEGKiOGmHUsr56i3taC21CfguDpJ26OPCbd9br7pqNUx9hViyCr4rvGDHe/jV556rx259bzI/e7ne8DSLPKRqoGxkxPLJN73DUJ04QIOAkSgSskLrMSMBGSKuifQp5Xy7Tj0Nb7yZ4HvM5MtPThuTU8HY17+BwVv/DuudCPUQqO45Cadf835oezbDf+hRPPLRa5HtH4KSNXCkvQOnXnY52s//XYz903fw4Odvw+aX/wFO+pO3wOk7hKeu/ChK45NwDBOVQgHPe9flsF7zasQU6TPzYHQIT+79OLwf/xztYYxF1cCaP0zBN2ltg+IlqP7057j/5o9jXXs7tr/7coz+8HsY/Kdvo6vuQo9NBKaF7l292D82hR0veAmKr7kAt13DyfeQLLEIvjRZRGC9Uk14WotJbqxyJ/iaJF5T83JMg8Vy2G6awZBvbUPPpk1o37BOTCXkfKcG+zFBtQNvhLQRp6OjOOCkX67ZaCHZDen2LgVfMW+knC//mAYLkbotdb5x8s2YyOSzQK5VjCRqPgOlsxNBqYgom0Emm0UYKwgTExQTKqGDhleBztDyShXxzBx0vq56FW61ItRI4PmIqP+miTCO0fCD5ZsEgXvp9S5JzvgzlRZrLiXfq3IjIu1wdPI1kO/oRM+x4Du/gAmhHcZQYFykYSCgBJIOQIbsMNuBky/Bl+7LjAaDtENre3PybRXwrRB8Dw5E86Z5y59eeeXHVsPUVwYmq+C7sut13EcTfBvVub3+xPjluQhaybJRMix0ZAtwmCTl+1IhVIt8AV9mk5FvtJnnq1NVwNaFlHZgwEz3qafiDTdd90zaYQl8a4sY/8Y3cfDTn0Vvgy43DfXNm7Hr0nfAPnUX/H/9AR7//JdQclxMWQni552G09/9LmS629C375M4cuf9OP3SS5B7+fnA4REMXHcdavf/GopuiWyNk+vG974baG0Vx3IwNozHb7gF4Y/vRHuYCPj2vO5CdB8z+S7ceSfu3Xsretu7cfI1H0IwfRgP7NuL8tN0xtE0ZyBUXCxkctj6B69G+aJX4LaPXQWf4MuIF4KvbiJSAtQbFZkCU/BlfGQopjvFZEYtLcvkwFPLMic28p+lNk6+W9CxaQNUzYTLhVtz8qXOV8LBOVE2HW7875LJgtkN4jputlBI+L0ku6XTpXS9NRURNF7QMpwh7ZAh+BZhFIqw+G/PesTFDnEoZmxdvpchTJikAoIG3LieLjAbdbjjkwjnZpFUFyVMh+DrSbAO65PSG0rAk7+hpxQEg5d0HYGoGZrZFFR6NMPaUy1wM9CIpp2mblnTbeTa29C97ejkK5xv/wBmjhxBoWCLAiLwPCAKhXaQ7rxmohoVcrQYm8UM1NY26K0dKBdS2qEyNISBQwPRvGHe/MIrr7xmNVJyZWCyCr4ru17HB9+rz9WTnzp7o8npy0uqrrVnc9D9CG12DrVKFYu1KuqhL/ysE0bwJbkqFnsxg3LE4UZK0tThqDo69uzBG26+Fi27j6EdZD0fArU6Jr7xDTzxV59Gj+/C0AzMwUbvC1+AbG8PRn52J6KhUZniZtaUcdb73oPyC88DBgfw8Ec+Bn1yBjvf8AYYGzYClUVM//SHGL3nlzBZwMjJ8pQTceL1H4O6eZMwiuHEGB7buw8uJ98oRkU1sfa1F6H7g+8ESqQdYizedzfuuukT6Cq344xbrhFN69Btt2H0776KtYqJyHWRz+kYgoaNF/4h2l99AW6/+iqEA4cE4EM9A58LNzVEo1aVqEUjktw1RIzRpAXb4sLNlKWk5PZQkxrRIMDJtxXdnHw3UmpmIKxUMNF3EEeGRhC4jFA86lajuoJLtqWsXomOjCKYeprfQA55Kd1M6AqFmRucftPpmBZeO5uFaWdgFkowmd+RzcFoW4sk3wowFF5XoBkaIs2GHiSIyGPrruQoaIyTnJ1BuDCPiHRDrQGnUUNA/pqZulEsyz9y7tT6iiKj2UjCWiDHd6Gz3aTp0qMSRHKamdwmjRe8oM0GZDZot7Wia+sS+HLhNi/gy4VbsWBDN9me4gE+czVS8E1DkXjTJO2gisNNbW2H2dqOYqEFRcQCvkN0uBn2zS+88v2r4LtCLFkF3xVesOPSDlefq5u/CG/SK5XLWzVTbTFt8cmXbBtzk9Ooeqm+txIE8CmGZ50QJ19ur9mgy7ZaCcJJaYeOU07CG/dei5YTT0AYp7GG4l7iGqZK8P0mDn7yk2iP6N6KkKhF1DMlVGgK8D1YpgF7bTc2vuEitJ7/B4BVAn70Y9x143XIVBcRZnMIEg02JW7OIsw4ZN4N1NDGQm8Xtlx9OdrOPgcwbYTDI3jy1n2o/uTf0aooqEcW1l70WvR88FLEPHKHCRbuuQf33PgJdHe04/Sb3gd0dgGPD+CJaz6B6MnHUE4cqGGEiXwBPRe8Et2vfRW+9qEPIu47gMhQpMnC1yxaO0SiR+5RjclcNtuIDU5+BkzK0ZjNIP7gEBp1tGGMTEsLurZvRtuGDVIm6S7MS6rZxOCIgBsB1GerMbUSNCawWl666jSEDKeJEli0F9O9x2Q1Ht35vaHLLEmjPkX0xTJPTYGVyyJr55C1CzDzJaiFvNANGiVoJkOHyJcaCGEgk2Qka8FLaki8BmJy0E4DUa0Ov1JD1PDgVutpoLqcimK4USDLNgmwW6ZM0pB6lyHoqiFGCErzeCqAkQa1S9A+I/FDaoIhHC/Bt3vbdpR61kooUGNhFkcG+jE7dhiFfBYKLcSMlKTSwWHKWVqoKjFC8oOpQi3noLa0I9PeiVw2j6KaYG54EIfpcDOMm8+78qpV8F0hlqyC7wov2G9XO/x8n7a4cEmHmVWziSLBOozqo4aT4FsLAu694bDFIuIbSIFN/ShIOyiwpLZdEfDtPuUUvPGW62Ty5eKGLquEUy8nsbqHmW98G/v33Yq22EGgA1r7eqx76UsxaelwAxeda9agffcJ0LZvBYpF0QYv/O3n8cA3b0OxNQet0ELdv4Sp28yHmJ1CvsZQbR2zxSLW/NmbsP5P3izWYE7Rh266BfUf/xgFDaipGay56LXo+sA7gZYWqZ1ZvP8u3Hf9x9HW0oozPvURoKMbmAux+L+/hwNf+gJaZsdheaHI3tZe+Cq0vOZV+PqHr0LSdwCBocC1bPiqARFK1epQHE6f0qucJm9xiWTosEwbiWGlVe9MHGMKVxSLhrpz+xa0byTtYMBdXMDU4ACmhkYR1BxRMbC9g9wprcK6VMrTAUa9Fm9+6T88hfBzMWNZ8g0iFpZqEk4uucsSMazAoEogl0PGzsPI56EUCkDGlsBy3bZEJcC2ao71hq/KDUoi9H0XiVOT5Da3UUO9UQU8H958VV4neV92rlEdEypcxFJ+F6ULQ12TBRwn4oQpZ2G6REy0REL207wKvkZLaIc4DmFmjPTGtHUbyj3rYFo2GouzGB/owwzBN5dlRz3g+9BpsGABQEizCSumCL6MjNOgljNQy22w27tQyOaQ14D5kQGMHRyOZnR9FXyfA46sgu9zuGjP9hTqfH95908/YVaq/6tEqPQDoR0Sl4Qn0xRD1ANagRW4zGolvxbHMvmm4n12CzNRAairCtaceire2HS4RbEmUqcwTDNpGc49/c3/jb5bP4WO2EeDWTkbNuPMj16F5KRtgG00dZo2EstGFEbQZyZw4P3XYPzgEzj5TRei+LyzACMndi+lNo3Jr92O2V/cDx06FqwMWs45B9s+eAXU3h4kQ6Po/9jNiH/2C+hahDnFwprXXIQ1V10GtJQlDat61x14+BOfEz7wpL+6GujsBmIL8eAI9t+6D96dd6LF8bFgWlh7wStQfu2r8bWPfhjoO4jQVOGyw03VnwG+SqLJojIF30huQIZhQTFtRMzkpQ5XAnhi2ATfbZufAb4TA/2YGTos+QkhKQoup0g5MEGOX3fMKh6qCgioaXMzvydG2je5PHHauikVT+KyYxEl2yK4qKJBIZ+XaVcvFKBZWagWwcyCSgkhaRJGhfq+5Ge4SUaoBa+xCNeroxE66X/n5hHPVVCIFSg0hNDdpibSdE11XGpvVuExJ6RZJS+5FJzcqTvmYox6bJ0VbJ6YUChvVBRywpE43Lq37kB5DcHXgrM4h/H+Q5ilzjeXkWjQxPegsbvN9dPGD/LcfD0EenLtLVko5TZk2ruQF/BNsDA6hLEDQ9Gcad70wvdfee0q57syMFkF35Vdr+M++rNvf7sx+uivPhFMTPxFJoJaoP8/iFEwTclYDSiaV1XUeZ7TdXG8LSwsIMsjKsE3BqyEpl40db6n4I1cuC2pHTjhxAGkyXZuDtPf+BZG/ubvUarVEJo6go3bsOeq9wJnnIikwGlJgZYwMc2Awtqax36Ne9/1UWSLWZz4gUthn3GmOMHk3V2dQ/Vzn8fA174tiguPkYnbd2HbR98D88StiAfHcGTvp1D/9zugGgkqZhZrLngFet77l0B3O+uGUfnpj/DQTX+D7o512Hn9lYg2bkKk2zA9B1P/9h088YlPonO2hoaqYcsFL0PpoovwtY98GMpAH0IznXypdvC5RGpOvsvgy3ofNVUisBYdzMbQaUWOoPukHaJ08iX4Ms+XzRgL85jo78PsyBHElHDxSK6zw40xjZGYWnisFk6b5hWRB5B+iGXSJdjyTig6XwE/qgpUKUPls8yMBYsKgGIGSiYDO1eAYeWg2HkozHegzhcxsiZBzJeMivk4D2TyUPN5MWV4vCmTcpiegTcyAu/wMOKpURh+BUrkIVRUBFRcqKaUqpIHphmE0rc4CZouPRWKKD+oTAgQSvtx2nSiaSRtIuQ6OtCzbccy7VBfmEmvzTgXbjkkhpbSDrxGjWcHX06+Wku7TL4sACjoEPA9wslXM2469+KLr13NdlgZmKyC78qu129ZuF2te9/751udsbF3FhVdbclmkVM0FDl5siomDGEw3cvzpGU2SGJMMFhHHEu6TFwW288lXlFH18lNzveE3eLP5xKGZ0zSGPN3343Rr9yO+L5focQULMZQtq9B7iXnoueNr4K5Z4uoKRTqhJQM6k88geHbb0Plu79ArrMNPa9/FbpecxGU9jbJHHAe+TX6v/hFRPc9CENiI014xTYULnoptr3+1Zj55a9w+EvfRH6AwecxGix437odvW95A9pecjbgVnHgb/4Osz/+JWyrhPJrXoF1r38t1N5uqIGHeKAPj936CQR3/1o2+DsvfDlKF70Kt3/4w8DAQXHoeTYXbhYCRIRUgAAAIABJREFU8rIE3wa773SZ6BhqS66VI6um6Ii4cCOQckIlYJB2aHnm5Msmi8mhQcwOHZbMBNp2JbqTmllm93KilCUWRD+sGLTsBkIPZDQr1blKg2/aCCHFlHS4KbrcTE2bDrcM1GJWptxMvgCrCbyKlZXadbFEGwqcxEVYKCKz5WRE+TbUYGKuFnFviihQeKpHQfWR92ZRfepBjN5zB4y5KZhRKBpoSXYjzcBJlOYSGk/4MdWmESPkn3G5F4J3jTjR5Qaj8GaiK6J26Nq6HeWetTBMC0vgO0PwzWeRMLOXk68XQnF8REGcUi48HTQnXwHfVnK+3RIkz8l38fCwTL6zun7TuRe/eRV8V4glq+C7wgv22zjfB+752a3a4uI7NcdXi6aFAo+rvo9GpQqPbraWFsyzsVbKDoHpqSnx1VM+RV8+JUmMTCT4dlLtcNO1YrKQbAeZgMiH1vDwZ7+AQ1++DV2eg0wcIQgTeFYJM22tePF7/xIdr3gREpOWVE5sJkZ/8H3cd9NedM7UUI0SlJ5/Js659qPQujsB18fgP/0z7th3CzaHEQqMaPRjVPUMnN1b8KrLLsGD3/0+xu/4GdqcOhLGOyo2ZqGj/SXn4QXveSeimSn82/s+BHNkBqqWgbt1M178kStROPUEacCgLnn++z/EvTd/hriHPa84H2tf80p87aorkfQfgG8k8M0MfBot2M2wDL6pdCrhn0rADAFXQ0zZGrXRnEQpIePkWy6jY+smtDHPlz14tBcPDmJ2eAwxgZzuNQGjNAeYjcJSN+T74qDTTObmhmKVzhm2tDpzmcUYS5XoKClhaZgP/86yLZgE31JewDeXK8Km9MxmoL0N07ShahbqigKvnEPH6WdirtCD/UcWcKh/ElMTDtyqwsgHSW1r6cpgQ4+FF25sR/L0w3jqX/4R2sQodL8G2zRFfNBo+DB1CxqtxnARMTLP4OJNhx4ZiPUIdbeOJNFh6OmOIExClHu60b1tB1q618KwCb6zMvkSfLPUJ3Ph5rlQ3UDAl7SDAC//5WVqcr5aa4fQDsvgOzqMsYND0Yym7X3LJZddu9rhtjIwWQXflV2v4z6anO+jD97zCbNe/8si7ViUVmkGgkoVPtsK/EBsnrNMsFIUaVKYm5uFQQ5PjpJcfqXg21CAzpNOwpsYKblrB0ve5VipqrG0HUze9wCm73sAhoSjp9GDiZFFkCliy9nPR+HUE9P+d67BYwVzjz2Csbt/Am1+EaphI7tpI9a97HwkrSlfO/vQIxi9915kfQe2Hwrv6zA/oLMdu85+AcYOHMLsgQPIRsykiEWF4MUaSiecgDVn/y7iRh37//X70OfrbEkDujqw4aUvhrGuU+gCNXIRj09g8F/vlHjH3t27kO/uwNeufD/Ql4KvZ2bSfAeqQBp1qA2/WWOUyutY+skjN/nPkHymyWYJQG02RGdETpVyvrpuosHWkKEhzAyNIGowTJ3TY5TGSZJrJzgxy4FeClbDy0JThRJAJl9Ol2HoQbdYWcTlaAKdDjtSFoouMjPyvSa5XgaW55jzYELLaMKRWloGMPKoZFrQctZZqHesx4OPT2JwZBazM1V4cz6CSgTHCbDICE7Dg5FPsGNNCX+wZxfy48M48O2/gz0/ihyXf5GPKObPgCkUVQAPnurDZ3ZvYsKMTHhhQyiEhDddRmXyP4iQ76TDbSfKXb2SpldfZOjQITFZ5Is5KJaBxHOhUGbW4OTLDGqeMnhyYuhIyvmq7Sn4ZqwM8mqC+dFBoR1mTXPvW/7yklXwXSGWrILvCi/Y8R5OzrcydOCvzFr9L0qapehhiCybABoNCctucJucy6Hi+6h5Hhy2F/gestyI0yqbQGgHRdePAd/rUd61k5lnYjclhyfSI8dlOrscMVOQZdkhN+s6kMnJpl1SXzleE11CajhrIt6X/zdMxMU8Aj2t4TFZHVOvpUWXfExq3E072MhPMiSHXHXQ/JyStsV8WhPI0sFHVxQbglnZQPWAiSRL00SCUOfESKsBYFRCgHXwmolgsA9fe997kBw6iMCM4VsZBJotnWQhX0uNRbgpJ8t+O7Z40GRAnW9IPpWLM2ohGBfp+si2tqBr2xapEaIGtjY7g5nhQcyPjCGqu5Lny4WbtOOQvmCGg3TBpa3NDKKhzjqJ6HAzhN7g5KsQhcGAnabSgVikmzCo8c3lYWeL0DMFmLkctLwGLatBNRXoPDmoBeibT4J+ypn45eg8+p6YQWXBg9vwELLDre6hVnVQcVyJGg10WokTbN+8Hhf93qnoGLgHT3/nq8jXZpFVAuF8oVpyQw05+6rUjQNqpEH3+f1I4Avnm073jGXgojLD6vht21HuWvus4KvaBmKG13PybXiIAwbpk5b5D+Db1iGcr0y+KhdugzhyaCSaMYxV8H0OOLIKvs/hoj3bUwi+408/8klldv4dbWZG0YMARpjApOQnCOD6ARphCFejjCgUtUMcR8jbtixjiKN8LA0ERydfLtxIO5hpmlmzXZfPozY4dRpEgpU+LbMJ9cDkLtOUNFWKLonBrCBPO8yEy6MGn6jDD7EEcWI0SOGOUiwCqkj7mSUgLY58Lj9oWunDx3KxJXmyXBQmwVF7rvxZ+hxiLUVQ/MdINDFOUJ8aPP0kvvYegu8BhFa8PPkK+FZZqeOK1CxtZGYoctogQfAl5xsxtYtcsMMGBg+51lZ0btmEDgFfE/XZGUwL+B5BTM6X5ZDkYE3qqiUcV8DcoblAV2GrCQyaYDhd6hnQGcbyTK7NTI1ZCWmPHPvp+PFVLiULBWSyJeiZIox8DmpOk3+puVWsPOpGK1pOPw8TxW7c8cgA3GlmFQfSpuy67G7zUKk04Do+PE6cbDFhBZOl4ndO2453v2QPfvm5vfAevx+tcR0u+XgtAz2x4CcePFIPJj+dCSOkQSWRn7M4Yeg7vwcRIjVGsasDXVu2o0jO17JQay7cZo6MIVfIQrNNWbhR7SC0A1U6zYUkzRvLk++x4NtUO8jCbRV8nxOKrILvc7psv/kkgm//Q/d+yj185O1lRVezioqcoiPHxRAXO3ROKQocASMFAWIszM8flZrFioAvlRDL4HvrjWjZvVPAl+8GToDkQGXw5EaePDDdBqoCTxp+uaVPAZdtvRKeqMTS8UYVhS5WjpS7JNjLREmZkthV+efk+Phk2lP5YRlJmM7Bglf8sqU0mOlfEUwqD6h44sfSuVdPXVFq8+PziC5Nu1KCyWOsIWYGnQWi+w/g9ne/C/Gh/YhNBb6dEXsxQTog+HKy5xcqeqoYCheTBF/yvdS+GnSpxdRWyUIzTy3rFmY7pODrsslicEAWbrGTJoVJGA0vQUJA1aXzjPcnM58RV5vJz5HJww0YZg6p08klEXIIkSftQXonpIHOhsZqnYIlkZJmltkOeSgZUyRo7D3zcyXUS11Yc+b5ePhIFY8eHEfIkj0nRFB3BXhrfoD5mgOnESAg+HoBPNb5mArau4t4zctOw6bKCPq/8VmUqmNCUXkxp/Ic4iSEFzek307UGaEqy0reVKmOoFQuPTEwyrQVHZu3oNSzDoZtozY3Ldbr6fEjyBe4MDSQsDqewu8GoyWPmiyWwFdvzUFt64DV1rk8+S7RDnO6eeNZl1xy3csvvZTHldVf/5dXYBV8/y8v1P/pYQTf4Uce/KQ/Mf6OUqIpmQTIq0YKqKQMLAt6PoeFgG3DKiIVOHJkDFlmxyLdYBvNybeuNjnfj98oNUKkHdJCwxQJOYmKk6k5iPIPWa8uoTASwZi+Wk6/5C0prxItq4y66VGeyiq2RhBMCbqcciUbgLI4Nuemcy9EtMRNe7NJnq+bkiz2Cks9OTfwlG9x8cfNfLORg7IsMYQEaZ09jRRicGBGQRghePoAbnsXwfcAElNBYGfh64Ys1jj5ElSp1uDNI1EiJIYOjbm6miGTL6VmUpjecARcCb7dWzejc+NGAWhKzWaGBjA9NCoLNz6a4NREJZGMMT/XzNLcoaC4Yw9OOP+VaN+wEeNTc6jK84cx8/RjUCYPI+/UkE9ioSbIKZtZEyoDZ3IFsRiDvXcmv8cFBGYGc9kcsjtPRnnHabj/oQGMDs/CC0JEno/A8dFoeKhS91xzUW9wGvbkexzEAXwtFArjrPNOwUs7LfR/4RZ01w5DiwIEio3A1cWlx7VbqAYkm6AGdPAxA4OZEoakvXHyZZ1gtr0N7Zs2o9yzXhZuVYLvIMF3HDnK5SxT1A6q48vk+wzw5Q+ZqYLgq7V3wm7vRMa0kVVjLIwM4cih4WgVfP9P6PDsf78Kvs/tuv3Gswi+84MHP21WKm8vRorSmJkT62uW4n1xVqmwy0UseB4CLtl0DaOHR5HhtlrkQzyW0wRgoK4AHSfvwZv23YjSrh1QlNTHn9ZZpBt3guhR+6mostKORU6ZKRPA1Ze8CYmD8hSZeslpkqIIxc2Vjsn8V8bpVHpFVQWTxJgpIEs7/l3zoWqqPlD4fKIp1QfN7AG68zhvG9SkSgoYoDKRXU1bldOhPJKuuuDpQ7jtimPAN5MVnS+DY6J6DapIzXgXSQ0WBFvNNKGRr9ZNxPJFRbIgSrjcLLWgc2ua7WBolizc5kaHBXypGxawlRmcX78G2zDEcegaBtq378Q57/gApto348DYEdQ8F3oSoV1VsN5S4A88iYM/+T7C0X6UQx+WqsC0dFjZrPD4ermEhLSDkYWebUVVy2DUzmLPBRehruVx/y8egbPgoRHGcBxXXGxctNUcH7W6h2qtjobjS94HKRA3cqHmDew6+2S8ekMZi9/4DIpHnoIWOggUC2FgiBU6TriE86HLKYh0VlrOysUcTRisp9JNDXZrScC3tGa9ONwqc1My+c5OTCCXpza5qXZgolk9nXzTYCH+vETicNNb89A7uoTztUwTOUSYHx7CeP9INK+bN565OvmuGElWwXfFl+zZn0DwXRg69JliGPxZGwyMDw4L+DKvgSCWbsczmK4tSjdaouo4MjkhfWE6rahRDJsopapwNR0dJ+0RtQMjJVPaIW2ykGN4ujU6+kKOaZNJQTb9dfQRzfbbdA13zC8uk1IgX/7VfBIhVqD4Wf4u/QxLn+XYl5Ei9BKmy9/wUzTxffkWQMPJUwfwlXddgeTgAeEtQzuLkMs0gq+YLDgJpgsxTr5S/2MZUE1b1AmkceRITOtw3UOppYz2Hcx2WAdLs+BWKhjv68Pc0ABUv8G4IIg/MDKQUWzh22d0HdHWHXj+/3MFnlo0cMev+tE/MSInB079XdkiTtiyFi8952SsVau473O3wnjyYRSSBkq5AjS9ADVvISyYUFoKUDSqH3oxFpiYLXfh9//4zzA4MoVHH3wU1fkaQkWH23DhOR48J0at5qHmNlDzFrFQq0KlvtqR8wfUrIFdLz4dr93Yiskv/hUKM4dgxIFIFimJo3444i3O54mJJyMdgeIjJDXVbPpQlLRK3iwX0bVtG0prNojDjZPvkf6DmBobQ2tbG0LeGCNKAn2xayceb6FcSvLac/LVoLXloXV0waDJwswgE3moHh7B6P6BaMG2V8H3OeDIKvg+h4v2bE8R8B0+9NmS57+1zbAx3j+EmBOZbgkIsvDRKuZQCzyZuLwwQt1pSFgM9bucfKkIIJ0g7cWnnLqc56tw4bYMvr8Jrf9JX8L/fx+GcYnL4LsfkakI+EqgOqVm1dpvgC+5aLYc090mleZc5fPCsvW35qBcLqNtx2aUN66FrVpwFhYxNTCE6ugwImcRYeQhUgyYSg6ap4pJYqaYx84/eiv6C5vxre8+iJlJD43IQ2yTpomQCRPkMhbWb16Dl5x9Ck4vAJPf+Tr8p+9DPgpQyLfIAs/PqFDbyjDKPahpbRgOM8DmXTj3tRfhyUcHcOCJpxC4AVwvloQ1gm/dASoNH9WGg1pjVqIkKYn2Yw2BocJutfAHr/hdnIUFTH79c7BnhqCSo6admOWmio8ANJjoMGCLsiVUWDffBF/5bqacr92WZjsUyfk2pWbjhw5hamwcrW0tCKhk5ILVodyMVULMPk7BV/j9JfDt7IbRmnK+2dCTazt6YDBaMM0bz7zsslXOd4XvoFXwXeEFO97DRe2w/9EvmPOLf5yLFQSVGow4QVYjpwuEcQSf4ngllg43l0c8VYVt2zJdyHTMZVoC0dj2nva85WyH/67g+2WZfNOFW5TJpZm+UYCoVpPFz7GTLyc41TYlZU2oDglEVwDWwtcdlEtltO/cgtZNa2GpFuqz85gdGEL98BhCt4ogppnChKXY0EMWdoawTtiD095+GW78/kP41UMjMBxdBnVfjxFqPjJsCyajms2hsK4br3vRWfjdbID9X/8UzMkBdJdyKDEJjcaK1jY42VbUimtwKDTR8bzfw6nnvgAP3fUkDvcPiHHBbYSIAg+NhotFJ8acEwnv61YXAf6dm6AOoJqJsfWkXrz1pacjvue7qP/kX5Gtz0FntjEs4XIDxYVP/TEVLjDSnAolLdpku7OcPkjZaAlyTalZoXut8OZHdb4TaGlvFTkgc5GpTWe2hEy+xwFf5vlmrQxykZ+CLydfy1oF3+eAI6vg+xwu2vEm3/5f3vP5xuHRPylpBgqmLXGNNmkHroaSWHILXMRwohCuT9dWIjVCPNlLKqAkUSUCvmtOOx1vuvkGlE/Yif+24HvF5UI7xJaCKJtHzNbh0BfaQRZux9AObJ8g7bAEvtT5igxNaAdXJt/2nZvRtmkdTE6+8/OY7R+EOzwpbchuEsDXNZhxGjrEMJ/c6WfixD+9BNd+5yHc99ABZLwE2UCFqsUIEg8qWFiZQw0W3FIrtm3uwVtf+jxsVyfwyD/8HToqU1hrmCjYNpRcHkGhDXO5NozlWrHu934fvdv34Il7H8HM6AQiN0KjFsCNHCy6dcy5CeYaMapOCLfagFN1JLvYo828zcTLX3oqfn+dhqdu+zTsoaeRCTwkEZ2OdhqPqQTwVA8xLdAxU88kZSftfUt0yaFgClusxrBay6J2KHavFSWISM1E7TCJlraWFHxDH0nDSWkHnx+P5g0ST/EzJl+dk69lHwVfTr66ecOZV1x2/araYWVgsgq+K7tex300J9+Rh+7/nH/kyJ8WNANFOytgShBmFmy1VkUjCtAIvDTPN6QzLW3KZT4sNbScfMm0EnxJOyxxvv9jwNewETBKsUk7LOl8yfmm4GsCls0IsrRVl7s8Tsh1F8VSCe3bN6G8aa3oXp2FWcz0DSAYnIbvu/CUCKGuw4jTG6JjAP7m7dj4urfj9scXcf/DB4CFCiwvYhSv5DyItlfPILAKaDC7oWTgrJPW4/XnnYT81H6M/+y7UI+MoZvB6sxPLragahWx0NqJ3he8CFGmDYefGIE3XUFUi+AFCSpRHTNuBQtujGo9QaUWysKt7hOYI+hqhOf/zom48OzdGP/BVzD/yx+iI6xBoUomNKGSNkkUCOlgRNKKrTBgSHrdUo8MJ18CNBejISKRmnVvParzbTDVbOAQpscmUObky52q0A4OlIb77ODbXkg5X0rNOPmGPiqHm5Ovad945mWrUrOVQskq+K70ih3n8QTfuace/4K2uPDHdqKgrVCEFsUoWBmRmh2ZmEDDd1EjEFBSxEqbOG7WlIvolgdKCdlhe3HnnpOFduDC7b83+O5HbKmIOfkatky+Ya2WBus0TRYCvroqcj0BXzrTmj1sBAul5qJYLqF92ya0bFwLUzMlPGauf1DA12OwERUThgErYm6yipoWoLJmA7pe9hZ8/ckGDgxPwWg0AD+EyowHOuCIZqqO0LQQUA9b0NDb24b1HXlsyMY4rSMLe34GtZF+lE0FBvOBKZlr78La3zsXE7UQi0MLUKoRFC+Ne5wPFzHVWEDNjeFUFNQWQ8y5DUx7dVTh4cSdm/GGC86BNXEIT3/pU2itjSFLMiJm7ZEBJcmA+hlO0NR2gxI86rKZBkdTS0TaoWm2EegNU4fbFi7c1kFnnq9kOxzC1DhphzZxyUmBpuNAJfiyOj6mMJHwkCCm1Ky9ALWjC2Zb6nBb5nz3s8PNvuHMyy5ZnXxXiCWr4LvCC3a8h1/9uteZmekjXyx4/h+1ZfPyxlXCEJqElCSYmJ6WzXaDTRZJIuDLJotsJiOOs5hTMPW7qiYdYB3NbAcBX0rN/osu3NJusWf+Urhwe/ogvnj5ZVD7DooNGfkioubku8T5Hgu+acCNKVm+Ar6MlOQvcr5VR9QOnTu3orxhDWwzg+rcBOYHUvBlw4OTMLJHgxHSYJKgoYeotPdg46vehn8aTvDQY8MwWV5J+od2WxZYEowoFTQM+FRAmAZa20rYuXkjertbcOLODbBqC2hTA6A6A8NpIHRdqC0tyG/egulFB5ZnojIxBzAcHiEqwQLGZqeRMIthHqjMBZhxGqjQNVyycOFrz8epJ3Thu5+6Gfm778KaeBGa5sjiy/fpPrREvx3RZMFgIPFHRzCYf0GxDOM2GS/Jr5PWbi2B2VJE5+atKfjqOmoL86naYXwcLW1tEqZOLpqaaYJv6IaSbUweWX42aWhpz8Ho6oHV2iXVV0VEWBhKw9TnDC7cVifflULJKviu9Iod5/EEX3vqyJdyrntxq50VvozbaTYmEICmZ2ZQdRtgQY0TBvB9+nMVZGgvFsNCLGoH/rSTdug66ZQ0WIec7/8g8A2jQCZfHGMv5uRL8F2efJu0g1yuuouk0hDw7dixGcUNa2DpNmrzk5gfHIQ3OCW9aB7dXomCTJpYAN+KMWMVsfFlb8aj9hZ8954nUJmt0j8Cy7aRLxdgtRQwNz8Pt9JAxsjAzheg2yZ2b9uK7bu3IYYHzM0gXpiFHtVBZ/H63k70blgnwDjUP4AWzRZbdzGbgb+4gKpfwVythsZigrBqYmq8igUlQtCexwkvPAO7T9yEH33ryxj80b/gnEYdnUkVEPCNEQTMl9ChxixNZUy6JktKkYUxnF9PJMCJzdhswKDjhqaNlHbYigLVDqaJGmmHvkOYHJ9Aqa011fkS2RsNaI4nFugl8E3Diwm++RR827rEZEHwnR8awOjTA9Gcoe8987LLrl3lfFcGJqvgu7LrddxHE3xxePhLZmXxYsNP9b2aOKLYfqCh2qjDCTzJOnBpMmCiFhRkLEtqazjNEHxpgkhrhE7Fxbfc+F8efJ/1gjWlZs82+UYiNTua7SAOPK6RmKxlpy0Wy5Mvh+qGg2TxGPBdvwYZnT1lM5gdGkJjcBx+QG1DBC1SYNI1R2WAFWFBy6LzBa9A8DsX4OsP7MfQVB1R3ReaKEhCtG3sxpZNmxEvOJgdmYDGz521sba3B3tO3InFuSmEk9PwZ+eg6QlyeRu7TtgKg/xyvQqlvoACIvSs68D6db2YeKofE/NT8FUN81MBqtMR5hcDoLOMnjN2o3v3Rvz0X/8FP//ql7A9qOEcI0JRqSDWXAFwpteJ3pmVQbRLRxoCNW1yZvg6p1yfrkPSDs0ITP5gseVDFm5rjoLvZP8hTAj4tjXB99jJN4ASL02+ChJbg9Kag9m9BjbzfK0MSogxO9iHkaf6mOe7qnZ4DjiyCr7P4aI921MIvpUDT37JHzt8cYtuIavqsFQNlsYgl9RaGyiJLN0Yx8CjYbVeQ4a6VYV9WSn4itRMSRduF+/7nwe+DE8n+DIMhwCwZLKgRZo632PBVzLZqPOt1FFqaUHHji0ore9BRrfhzc9jbmgY80Oj8EJH3HwGEzEpHVOpifXhGhaM7adj+1+8H/e5FvbPR3D8UPStldlZDI8Mo7OQxYVnn43q6GEMjo5gPknQ1rUWJ+7YgcMHnsTMU33oLrfCLuRg5TPYuHU9cmaCuZF+dBgxurI6tuxYh3JLCeOPHULEmnbdxMGBGYwNL0Cz82jZ3osNz9uKXz36a3z1hlvRO1/BaYaKXnUBhlpDBB92wtJQ2shJSzck0J0aX1ekMszNCOEGHjQWjHIiDhiDCWiWJiaLto2bmzVCNqrzM2IvJvgWW5uTL6Vm9aOTLzlfoR0Ypm7pUNpysAR8e5C3MygqMWYH+jD85CE2WazSDs8BR1bB9zlctOOBbzja//fB+PibC4kGldOvqiFjmJIhwBDvbLmIRdcRdxbfGePjE8KfSS4tTRbipKDDTUtph303oLz7vzbtsNLJl1MuM5AZFbmcaqbEsnATPa1pS/4xdb5igeWC6FjaYV0PMqqFYL6CueERzAwPwwvqEulgeGnoDLnbIGnAjVW4netx3i2fxOymk3H/uIvDM/NoLFRRNgvI5fOYH+1DV1yBPvQ0iraJBc3GiGdh18lnwJmcRP8DD8OMVBRZY9TVgUzOxJ4TtmB8cD8sv46zdmxG17p2RE4Nc0OH0b5hPaYWKvjlg/sRwsamnWwVzuH/Y++9oyy7yyvRffK5uW7l6qrq7uqgbmW1EkIgQMgyGUQS4IRtDJbNs4E39njSGmRjgr38mGBm/GwPD2NjBCKIKKGAAkhGSCi0Qseqrtxduermc098b3+/c1stkAZXzx/jtV71Wr2k7r636tapuvt8v/3tcHJhEt/50hdRO3gYu8MEOxIfZrwGGJSThciyD485y1oML26pm3pkoCU+ctIRAdpeAN2wETEIngoILiWNRKRmKtuBqWauONxOTU5gcWERxd5u6M5ztINwvgwAIm0m4KurybcnD2doGJmeQWQcF6UUfDn5LnPy3bIXbxpJtsB305fshZ/AyddYmf87a6P6nj4rg8rikkRJ5liJ3m7DZtVMVwEbrUYa3m1ifn4ejknw5RTDhZvqDGsbFvovuhDv/gvai/cDwvmq7F359S/6u9bxOp/pxPup/xd78RF87sMfAcaPI+R2Ml9AyHJM7o+qlGZ5KvBHnNSxkppJS0RGaAc2DsuvRgtxpYFyZ/Id3YYMF3erVaxPzWBpelJCxmmIMxkXkTCYh9kaEdqxhkbPEK7++F9gqmcvvvXoBI5OjsOOTWSQweCOXbjk3G3Yaayjcc+XMffwQ+iIa6bfAAAgAElEQVTbcwHWhi+Es/08WGwJeXYccdOXtolSPgtW8hXzFjJkA5obuHzfHowM9yLrmlJc6WSymJo9hQceO4Su4RGcc+4uxNVZPHTbl1E/chRFuvXabWSCBhICL1UaQYR8lEGsWWjqCdpaAIsWdT+Bx2tgMnzIkwYS3lyg0bKmSuh0S4dT7kL3zp3PZTusqmyHpaUlFHt7oDmGqB00Wbgxa5gGF0U78KCQ0Nbdm1e0g4CvgyJirE9OYObIRLRqWp+8/IMf3HK4bRJL/kW/jTf5tfxvffit73ynfWx98YtdXvD2XBBhbf6k5DUI98sSRttEoaeMxcq6hM4weYsdbpbBNwuXQLpIzbigCy0DhfP3411/8XH0HbhQAINTII/hEtZrqeP4mfEOZ37xP6svSKMYzoyDSB/U+Rg/bVoWh9SZmRE/9ZPynN2585mpyzozQyL9iM/LnVDSJeFUDx/B3334D9E+Mg7bNRDlHbRtHTZDeapNqVFXZejKgELxrTjcLHK+qv9dUtzqHqJaE2Xai8/ZhfL2EVmOtVbXsHriBOpzc/D8FkJ+L9gUwjQ404RnRKjRmHv+S3Duh/8EX3lqGj987BDW5xfhsjMv1KFlu7B71xB+880vxcjJR/DgZ/8TcrqJwVe+EdruA/CsXhw9Pod2zUfWdrF9pB87tvdhdnocaDbgBh4u2DuMkT196BosoTm/CjO2MH9yDQ9PL8Dp7cJYfx7z370F6z96AMVmXYDWYVRm5KMVE1Q1mIwbjdi0kSA0dJHmcWkbsnHCMKCzty0O5YTFkPuQS0XerFi9xGz7UgF95+xFYWSHakpZW8HK5DgWFxdQ7OtB7FoIGYYv4Our5g9eKynlTKQN2+jrgjEwKAu3jsOtOj2FmcPj0YZlf/LSLfDdNP5sge+mL9kLP4Hge2Jj9Uu5RvOtZd3A8sysNOE6hFVdR6jFcIsFScxq0cWVJKhUqgK+zHNg0pgEd0tFjAZtdAjv+cR/xM7XXCfNtQactEBRfcsoATr9K8W0s5mKJSpSeVHP+HDplP1TgT3/00slj02Den7eNWWe76Gn8dkP/xHCyTmZSj03gVZ0YAWagC+bHphCJgArOcfsAiXtwGwHQyZhKbUk51ujvZg6313o2j6KrJ1BfX0NKyfG0Z6bh88YR+YI86bH04VpSL7wup3B6OvehcqBN+Oz33sIMxNz0CpNuQlyGRpYGUn0Om/3AH75pbtR+8ldqB9+Ct2DI7jkTTeiNrALd/3oKRhWHi5sZExgcKCMXMZEc3EJplfHhedtx7a9ZZSGSqgcPQlvLcLBY/N4crmCHXtGsdNuYvaWv0L38hycwEPVp7UXol5oinFCY0yOXFrps9PpblOLNa5s+bPFayRrSdH66vBTja4u+c+q2bn3nH3IDI+o6nj22x0/jsWlUygO9Ar4RtT5Ntswmx6CRktyl9n2QT11lLVg9ZVh9A/A7u6XGqFs0EZtehIzR05EVdv+xIEPfnBL5/vzfu5/6t+3wHeTF+zFHk7wfXp+5ovR4tLbywzqrjeYwossIxCZRKUlkkjFN44XBkrtQJ7XUm91utxE6yv5Wxq8XBavet97cf1Hfg8h8x90BxErbgxZGckbdNO/ztTcnh6bf3rEVR84LcE4Pfy+6KeTf2Du7yZ+lJj9e/hZfPZD/wrtEzMwGN5StBG6BuwUfKMmwVfMsio03jGgZRzlcmOIO4lykZqlwTrFDvgOI2Nn0Vhbw8rkJLz5OUReoJQCBm9iCZLAl0Cc9XwR+3/5JtzlbcPXv/8EorUGzHYAOyFHH8O3gEaSiDxr90AZ1547CvvkMdhzUxjYfw7Kr74eExUPQezAiSz0ZvKYOX4M5VKeUUgoZyxcctFOdG9z4fbkUXniOCobOn7w9BQOzq/gwj1DuCDbwMp3Pw9n/STidohmZMEMYjgRK4IYoCOVIbKIDSXoRmUvq3JlGiqY56DCzyUYHzr8RJOKJLmucQi33IXy7t1wtw3DcTPwNtawePQoFhZPojTYh9g1Vbtzqw2jQc63JcDLxSMddHHWhtXfDWNgAFZXH1zbQSbwUJ+ekmCdir01+W76vfgvnT08my/of9dzyPnWx49+0Zuff3sh0VFyWMIYocRmBK8lbxSqHbyYFUIRfB4ZY8BlkHXaOMA4QB4x2UgR6Q4ye8bw3o/+Bwxd8zJRSIBFm4Z1ulmCXysNyZ1fnFfVnzi3/SwY/uzfpMAroKwaMPguFgIhBefOxzvzc6jgyOf/Ihvy3N+mH0tqdxRIyutMuQqdUrunn8Tf/et/i8bEtJRTagVH8hbYKhxWOPlSHqYqzGmK4FJIzzjQLBtIF5b8uOLIqjUlWKd7DyffbXCtjIDv8tQkWnNz1PYhili8qUlXG3Mbs46JlVIJY+/+AG45VcD9jx5HtFqB5vtwGBavx4jZLReEkpLG2MauooN9O7uwOxcikzNR3L8fXTv3gQ11WlNDj+7ixFPPynIvjtoodzl46Uv2o3fIgZGzUHv0MKrtHO57ahaPnDiJbWUL143lsXb7PyC/Ni+aZS9UlEESefDgiwac4MtGEZauJmxwNk2xpjMHhPsCOtH4feLPiM/fpAyk1SRBGPnIdHej95w9cLdx8nUFfJeZara8KOAbOTpCny0bBN8WgnpTdhDUqivwdWH1k3YYgF3ug2M5cP2WgO/c8SnSDp+67IMf3NL5bhJ8NjGubPIj///s4Zx8nzk1+yWsrL41wzQzTmZ+gCLTuqhrDZUDabVWgU93G4+NYSSh3kxmlQDztOnB0RiwbmM5CDF84BK8/SMfwvBlB2CzmjwtgTyNwC80kqb9aSpIV0GfGmHTb7dgbgq8UsCpvlmdHwZxpaV1Qqe/jdL/prIn5LGcwISzYKknj8PpAuyM7/vpG0PnNabgyze2f+wobvn3/xEb45NwOHllWf7pQG9TatZCwCLHFLapl5YKIYIvSztl4aaO21qjKeBbKpXRs2cnSttHkDU74HsC9ZOz0JoRopA2YROmlsAlBaRHWM7lMPT238R3vFF85wdPIV6vQAs8kQlykmfOMEPjjXYIOzChuTainIahHgtjI73o7u2HkSsiW+zGzv4RBIvraC4sw9ITuBkD/YN5XHjxDnT32bAzQPvZSSyuA3c9No2D8+vQEg+v2NOP4sSPET7zE5TqVQnA98IWEktHg3kLDL5XVaEy+fLPPP2EcSAnJ4tB/DINx+Kc9BNDwJc3PRp3mFFBnW/vvr3IDjNYx0VrfRWrE+NYWl6SfrfYNYTzVZNvC0GjCS2M0slXR5JT4GsODsrkS4UOwbcxM425Y5NRxbI/dWALfDeNeFvgu+lL9sJP+K+ve52z0ax8ya43bujN5mWCytsZxF5LvPCs5qk0aphbWpQm4043GiVDHA6jKICR+vRtLoVCVpq7ovnt3rkD5xy4BNv3nYOQR8k01+DMyVfoVlW/JqAoQiwCtYju+a5VnWzCD3b62/g4vnGlnLPzbxGSiM8/g1QWgE0xXJ4jsn41zUqBG/vRQtErS8VRiucKqhVIM9WtE7JO3rW+vIKn7n8ASaUOvsvjjInQ4g0rQSiFl6rWnWWdXFzya9FsLtwskZpxgcmpz2r7QN0T8BXOd4dauDVXSTtMoLowCzQjJCHlaZbUErlmAs2voZbLo/yLN+LgyCtxy52PorWyDtOrytJT1134rosoaSOjhejRHHCfxeaLJGPCNnXkdVbIOygU89i5bRC9rNdh55ttIJ/TMbqzB+dfuAOlwSwM3Yd3bBKLKyHueOgInj3ZxFqzjYGCjZcOOtAPPQJr/GkU21UYSUvSyDw44mIT2kEj+KqqKOF+2TAhBar83nIxlyAgBcHGDu4IOCHz2iGC3VVC9549cAV8HXgp+C4uLaEw0IskQ/BltoOXcr6cfGMYDOmhqiLnwu4vK9qh3AfbtE7TDlvge/YAsgW+Z3/tnvdMgu9as/Ilt9a4oWjZyJkWHG6iw1B+WP0gkGCdE3OzaEuug6q0oSxKvgnkFvk+09QkSSssO8wM3ULCqEBGKDom2HGrG6bU4jCgXap6uHRRPicFdJGqRefxlUdTgi+ByuQbiZ9LeAUFhmzS4F/EaZuvtBEHoSrHFJCOYXKKIs/IpmS+Tj4nrSwS8ULkS8U6Px+Pw1LAyaYJaYVTNwE+NyGIyo1DR52KB68FNyYdEyJyDPiGhiiIEXqBZBMQ/6UxmZ+XvwxTwJdfP6kHwzaQJVC2fBTyRfSesxvlHaOwNBP++jqWpsZRWZhF4iWIWFLM3FuHUZQBMkaIGpuKL3w52q95P275wTHMHp2DVjsFg4SHboGrt1yhIOlmWVp2YwtRqMMtF+G4OfSU+uC3a9SUoZDR0JN30F/KYUd/D4Z68ujpcdAzVEDf9h6YRojq3AKWln3c/YNn8OxEFZVAR61Zx2iPi6u2F6FPPInw8CPoDSrIMMUs1iV0n1M/vRSe78v3kFMt9wO8oZH7lqUYGLwTIqSZh8oYKmf4DY5DOD1ldO/Zi8zwMEybC7c1rE1MYGFpMQVfcr4qWEdxvpx8yfmSduhMvt0wBXx7YJvPTb6zR09EFcf91IHf+Z0t2mGTWLIFvpu8YC/2cNIOR5cXvmwL+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/NIqL+1dcl0YwNGJqrIwmasrirlEYw8P5/hzsnQ/zwocNI1ucQhTWE0k3noOAWkXOy6kZpZpAxXJLQaLQClEsDGB3ogqHXkCRVjIz2Yv/uHdiYnYUZNFDK29h13g7suWQ/oqiNylIF6xvAjx4dx7Fjy1jYaGKp2cJGUMNofw6vuWgM2emn4T/7CDKrp+DSmcfOONtCGLRP00ISHZnEShXDmzOzLsQdyR44GqnVqUDjtWP8ejfBdw+yI0w1c+CtrWL5+DgWV5ZF7ZCQ9klTzQi+QbMBLSDtoAv4Ip9JF279sLp6hXZw2s3TtEPVdj518Rb4bhpJtsB305fshZ/AhZs/feJL0fLqW3MAMroBlxOqmCMSmfyYa7Var8p2mgEoPBoSfDnWmBHtxazGTdDWE7GR8rku8wjSZVgkvLAcROEI+CpQsmg4kElU1cKDMiGqIpj+lSocODEpXpdWVIIw+cBIwJdgHAahOsZzwmb1Oz8WMxA4+ZqWAHsYBjB45E8/DycwfrzO6zDpPOMRmJyjhHlrMnnzxUUxp3RdUrXCJEGDZZKhL7kWbPeIHQORYcCPFPiGTIOTewkDcdSUTokYW4w105TTgGNTZRCLNjWfz6vJd+d22NS6bqxjbXoCy3OzCNqhtEAQqFnyGdk8kjO5C6gYOZTf/htYHrsK/88dj6IyNYOw3URsaLCYkdAKUbRz2LZ9LzTTQW9vL+ycjvHDx+DENka7MxgdzmH7rn6Mjm0Tl+KJg8+gi+YGK8HYudux49y9WK9sYHJiAZMnapidb8KPDKy36ji+cBKLbR+NdhvbunJ45e5+jKIGff4w2pNPoODXkafyoNGCQ3oKETw9gW/o8ElBRFysMVZSk2qhNk8YIl/kBs6HYRqwSgWUd+1CZpQ1Qi5aKfguEXwH+4VGYapZZ/INGGyUgi+vc5LPwB7ogTGgwJcnObfdRD3lfLfA9+xAZAt8z+66/cyzRO0wcfQWb/bk27pYihklyBgmMpzSON0J+CZoUhwPoE3wNUw4pgpGoa5SUs3MBL4eC0hQI2zzaCznd7YSJNBiSuiZWmUgClXJJSdcXVQSivRlBQyBVE3C/BbHspTp8LoSuhLHckwlGMpUyyma4JtOwgLiguMxbFbl6LpEM5qcehXZnOpLSfkSHHV0wFcW9ARfeT1Kg8piTG4UZTqOKbuLpS8tMHijiSXzAKYlx2yvHcr0ziYG4TRF9aCkYrSQKfA1YDs2MszQbbVRyBUEfNnhZsNCVNmQdt3lmRkEfijHdTsMoJGSiDWpb4r9JqJMBpXRfei/8QP4/OPTePzBw1J3z+WnBR9a2IYNE9uG98B2cigUijAtA631DeGbnbiG1772pejd1oVnjxzC9sFRdOs27KgN0wyw+/xdKJYLEp4/PbuOExMVHBtfRD30kevN48jsFA5PLqLZNtD2fHRnExw4Zxsu3l5EYX0C9eNPw5+ZxRASKa1EzGB4X24gvJkzqcmKDDkltSMPocUcEVOoJ4oWTTYYdxVR3j0Gd1h1uJF2WJ2YwOIyJ98BJFlmQbBAswG90YZfrwG+mnzFCn8G+JqlHtgWwTdVOxybjLbA9+xAZAt8z+66vTD4jh/5x/b8wju6OPFGiYR2Z3hMpkaTNUJJhBb7t5jDytBu0hKc5ggqNGSQ6zVVUzvf/XZiSA07/8xGXUYrOrIMo9435XzlNE741MRAIDIzqYdXv0VyJk4ntRUXhQD/SqRKMUxyqEI5KxJXAlvOUD4IXUCeUVeUAp8vYE8emtt0Ln9YfSMKAZUpwGlXPY4V9cRPBfR0V5HCIN/dlN9thLYGn4JS3oQMS+qVOPkmpE4UIZIuDOPngS85X9OxkOGELJNvAb379qBnJ2uEbESsEZqcwtrMScShWgbqUUumRFvPIgo1aFaA0IqxZmbR+7b34onMCL5824/RrvJmlsDUGzDNWMCmXOxDIdOFrJvD3NwpFN0Mum0DIwNZXP+6qxE7CQ4/ewztjTZ2dw9idKgb2ZKGPedtRxQ0UVmvYGXVQ61q4elDU2hobRy45nK04ghf+Ptvw2sayBbLMHMmYi1AV87A/j4Lo+zGnJ9G69izCE9OIh+TEqA5h9x+CH5ppFn4XQuojrAsoSN4GrGonuHvcgd8RyRM3RPwPYFFUTsMAPycQjs0xDFI8E2CQIGvbkErZGH398IY7IdZ6j49+dYoNTs2RZPFFu1wFjiyBb5ncdFe6CmcfCtHD/2jf/LUO8qaiSwnMx6zWURIoNJYChvBS0KRmnHCI9pZFpt4CVChZDswDIWYY4SAGxowNQuBqck0TE9TLlILrJiTTxrUTrkRSw1EUiuOMFpyFcgq+FXSIzEmCOcrWCTTJMFQScZkv6Xaasnzii2avCcnYk61qb1VeF8u0GL5zX/jYlFlEatJWZgOPsc0U4A3BQBJbYjVWjdQ9wPUWZZpa+I2kzoc3YAfxmj7EZIgEtkVl238ukUpTN7aUWoHgq/lWHB5M2r4yOXy6N23Gz1jpB0sBOsbWDsxicrsonw9YewjTlpwExtZPY/A5zUM0NYaMO0sggtfBv/qN+L/vuspzM3W4bRj2FEdGkFO01Bw83BMB7aVgeeFyGdyeNWVl+Lc/SM4MvkMEkdD6AFZZFCIdeTzGkr9Ns4/MIbeogs9iDA1u4zlpRbWqh4SusaKWRimi5X5On7y2CEsbmygGjFsn9y4i4wNdGeBS/eNYGdeRzhzBBtP/RjWySmUwyYM2qZpRSFfLpIZutx04avl+x5FIok2ugoo796FjEy+inZYGZ/A4soKSoMD0PKpw63VhF5voV2rgtKOM8HXGegT2sEolX8GfDds+1M3/PEf/8n5N97IhqytX//MK7AFvv/MC/XzHiaRkscOf8GfO/VO2ouzLM80TJjpFMgjc933hctthgRg5Vyie4puC+FZBXyVW4xgSsOFSVOsIWXhIukiFcGFUyOJUNo1gqGePkw98Syy7RiRHqNNxKKyIYqRSQGXUySP22FfARdefBEmDz4DrDTk4zEnos3gH532ZjYf8D3M1l412do2gZN6ZFsA2+d0FSXw2MjBehnDRNGwUQgBj9RKxkIrCGDlcnjJS6/C/MoStg0P49iTB1GbX5BqJdXWoaHW9tTXRvClx5jHeV4jcrS8mQScrGkz4OvnYg6wslnJwuDyzXJsUTtIdXyhKDVCXaMjApKiZZ2chje/jLgdwA/bSMxQchusSE3pkR5JtCRvNJXB7Si9/t348kSMf3piUjhWM2GIOWkSCzaXTKYl14lkTynj4j1vfh3yeRsPPfIjoZRcO4e846Inl+NJHbt29WNooIBi1pLXdPDYLCamF7FWaSKIeBMDMm4G11z9CnzzjjvxT48/gWo7RrE0hPPPPYDllUUsrc5S+Yu8beKCXUMYywHu8aeBI0+gl1UYdh1tgzGltnDUfqDBl3YhE1rCdLIYVrmErj27kR1WNUIel5HHxkHOt2t4CHHWlO48rd2GVqtL83bS9oUnFyt3KQdjoFekZkaxLNp0t9UAJ9+T49PRum598i0f++OPbYHvz0OJ5//7Fvhu7nq96KMV+B75gj83984eLiQ0Ay6nwoRHb+XJbxB0dbrcYlUjJAWabCJQdgJ+M3hMFMqAkwunVE6QojxQqgVOjVFioG4A1//ub+DKK16Cz//7jyGYWkDsmFhGC17ooaQZ6IIllAW9+HU/xujrXoZ3/M5NeOizX8STX/8e8q6DWuQJh2ny/EqXk0ixNCWwT2JEho6m30LOtGXxl7OzaHseKoEHzzZgZzLIJyZyjVAKKteZK2vpyJXLeM/vfRCTTz0NW9Nw7PEncerocbFGO64Dj0EuohnW0YoCmMWs8JgNryV8oxVqiEk/UDpH+R0lwHEo2Q7key3XkRsXaYek1kC52IU+FmiODCFrZdGsUmqm2osZ78mPQ7UIb2pykyOE8pSR5mRs5Aro/oUb8HjpEtxy5yNorK3CTHxpEQmjjDQn2wmzOsi9R3jpgQvw0gv2o1ato+kFWF2vwWu34LoWespZFF0d+8dGMNzXhWLGESrgoadO4OiJebTaoeRPjPT1YvtQP7p6S7jvxw9jfO4kKo0IQwO7UC7045FHf4yN5hpiM0GoWWgHHnqzMX7rmkvgP3wP3KmDMKJ5GBY1wGy44MRrI9B5YuIk7IkW2+npQtfYbjjDw+nkqxxuy8vLcr3CjI4gCqBRM11tICL4em3YiYru5OScDHTDGhyEWexGxrJgN+vicJs/PhWtmdbW5HsWOLIFvmdx0V6MdqgdPfKP3uzsO0rM7pWjuI4sF24x3xwR2sxiZfmM/Jly2kiq40V9K4sypfMl+FKRoBZmzDZ47u95zG9SRN/fi/f8m49g+759+M5n/hpP3/0D7DnvHIxccA7yhTyqc6dw8K57JfdVpG2uizf/uw9ix+WXY+KO+/Htz/wtLrjwQgSWhkMHn8TVl10GxzTh5rOYmZiEHWrYtn0UM/VVjF15MYJ6A9lWjKe+/yB6t21D1+gQfvLsM3jZq6/FtqEBHHryKTz+2GPoGhjAlddfi2xXCX0jw/jxt+5CLgGOHz4ik+01b/xFZDMuDt39AA4++COhOnxO/fmM/KYRheJ+w6fe1xcahZOv7VhSEEkTAcE3k8+JooK9a3G1jlKxhL49O+V1Ze0cGuurku3Qml2C1lZusMhUwTpUBhB85WPzc+saqk4G+oVXInj5u/HZO3+M6ekFGH5bpuwosaHzhsoTRUiqIsJb3/ha9Nkmxo9PoKd/ECFlbKSOLA2OFaO76GJ0oIyia6CUdRHrJp6ZXsXk3DLqjRYijxVTkSgYRsdGEdoGDk/P4tRyFYVcPxBZmF+Yh+NSAdLCqdUqTAbgtFZx8UgRr987gNZP7kdh4QicuIVQFCx8DTp8RsaToolYWhXDJvhS7cDJ16bD7TnwLY9uQ+Bq8Am+XltoB4Jv3PJkcUk6yCgXoA30iMPtTPCtTU3K5LtqkHb46BbtsEks2QLfTV6wF3u4cL5HDn3JP3nyrV0WtblKKka1A5f+PjlP/leH0A+cfJlmRg2nNAZIdKKacIm5KhiFbyYVcCKB6zKpaajEOnZd/RJc+0tvx9r6GrL/35///j//N7zhhjfhkqsux/GjR7Cnfxu+/t/+GutzC2LJzYxuw403/5946tCzGMt148t/+bc474Lzsf/Si/G1W7+ED/zqezF+5Aj2nn8ufvzQj6BFGg5ceQVmN5bRd+5uPHTnXXjjtdfjyR/8CCO7d2NuaQGeAew99zzMTJ3A/vPOwT/ddS8uvfBSmMUcZpcXcdG1r8LDt9yGPTt34MlDT+OKl1+F1eVlNBdWkKk3cO93bpevlW/wxLVgF3OoN5tCOcTNAKHXFk6Z7i02KrA/jSBG+ZOdzci1Edqh1kCpUBR7McE3Y2VRX1uWhVt7fkVssywrpcGCyylRi6TyN0oALV0lmK13DSB/w2/ie5NV3P/YESR1T8CaMY5aYqBgOVINZRQyeOXLr8Y5A4OYnpzGRrUmx3PeVBxHQ085h/7uLAa7C8hZOooZG80gwYNPjWN5o4l2K5AbDG8KQasJu2Dj6uuuxXfvewCPP3UUrl1EIdeN5fU19PUUcXJ+EustZUHPZ3ToVgtvuuo8nBvXYDxwB7q8DSS2UrCQL29FXBKSWiEv78MR2iG1FztZAd+V8ZR24OTr6tIarbf958C3SfBNJ99yERjoVuBbKCNjmbAaavIl+K5p5iff8p53fez8m2/e4nw3gSdb4LuJi/U/eygdbidXl76M5eW35EkbcNlBvasfSj08j3/sb6NUqtJqodHyZHFFbk4mXvK88t80LEVcZeoXwZnTGaVblM023Sze+P7fwuD5e/Hok0/gF655JT72R/8Wv3Ddteju6caXvvAF/OEHfhf3ffUbWDx6Qlxhe1/2Erz2d9+LW795G6596Svxvc99EfVqFe/+rV/H0888hQPnX4Tbv3QrXv+2t+Du+++FZjm4/NLLsbBwClnXwTdu/SpuePvbsG3vLqEFvnLrV/Cqd70N+849H6vTU+juLWLqsacxOrQDX/vKVwhHBqkAACAASURBVDCxdArv/52bMP7Us+jq7UE1auHANVfjq3/+X1E7Ookk9ES/y6+RKW9mISsOPlGmtUMENQ9JQFGe4mJoYM7ks2IR5hZJYx2P7yNHNqbeEvDt3ctsh21CO7Sr61g9MYnmzKKAnKR/GZTqsTGEJ4s0ISyOYZFnNxwskTe97o2YG74An7v7cdQWqjC1WBLneKQncPPmuPO8fRjq65OlHgN9Wk1PHIyU4XWVHGQdHQO9OZRynJaBgZ4ywsTAwcklnFqpIgkT5EwXGc1A3nUxsH0QAztH8am//AxOzC0BtEKHQKG7BztHenH08NNYbSp1jGkkSLpN7NlRwo0X7gG+/iUMVxcRxQ1Zjsa0F/NxvONHzIULpcmiaxftxcMwnQyaVDuwQHN5GeXtw0I7+AxT99owmKNcqyNu0txsCe2gn558B2Dky3BNgm8tpR2mozXD+uRbt8B300iyBb6bvmQv/ASC73qj9jWrVn1DgT+wIaMJNTQ2KrIZd7MZrDdqMLMuGn4b65UaWo2mbI7FrJBG4XK4Fbtwqj6QPFtxr6npmDIua9sQbvrEnwL9vQibDXF3ffbP/y/s2rFDlAff+sZt+Mj7b8ID3/wuVsenEdkmrv+1d2P361+NZqMGt7sHR799D777jW/h7b/5axg7cCEeu+MuPHr7PXjnr/8ynpweFynYxbv2oTp9CiU7gwe++k3079+F1//Jv8LaoWP47J/9Z7zpvb8Ct6uAiaOHUYAuNTnXve6NuPehBzCxNI9fu+kmPH33fRgZ3Y7D0xN41fXX4oe3fguN4zPQEWJuZlrZZKnuyGdEwcElGoPU/SrzBbi9j6W5OKC+OWMj1vgYVyy3dNwRfJN6E+ViCT17xlAcHRTw9SvrWDnBVLNFwCN3DDCTXjhf/ub1THMSTNH0colpYWn7Tti/+C787SOTmJ5Yhh62YWqsZreh6SY028TLX30dspaFQ488ilKhhGw2K7I6N2OjWLRlwbZ7bBAjAz0SskNt9uTMKRyb28BarQX2o2UNB7pPL5oG2Dp2X3wBHj38LO68+35EvgZLV5X1UVSTwswad2dtZhJrqGQTdPVlcOPLLsa+Zx5B5tlH4fobIsuj0oHjJ5suiOBJEsIm+O7ugC+lZutYPgN8oywXddT5epKPHFUbiJstAd/ENJ4HvjrBl0qTRg0d2mHNMD/51ve8Z2vy3SSWbIHvJi/Yiz2c4LvaqH0z16i/xpFKIFWKWVtdRyGfRzafw0ajhsRWx+aNjSo21jeE86UutxO1eyb4ituYulsJxUnzxDQd+656Cd7wOx/AV7/wBaxvbOC6a18tjqSN1TWYSYLbv/tdvP83fgM/uONOnDoygZ6hAbz+A+/DsSPP4NEjz+Diyy/Dledfjs/9l7/E/isuwSvf91587ZN/jvnHn8Ub3vUODFx9GXy/jUN33Y8ybGSzefzo1ttglvO47t/chOmnDuO+W27DgZdfjUtecy3Wmw2YGzU8+K3bcdmVV2D3NVehihA9vX14+Itfw67hUTzy5OMYu+hc7D3/AsmtrT39DL5+yy0I2j40OvRcSyRnDKrxOX3VVZuCBPWw9scyJEyHDjjyr9lCXlmrmwzWaaBYKEiwjirQzEh4jALfJUklo0Y5sohzVKDwNEHtr6oDIf9Lo0JsOJizLeTe8mu49VSMh5+aQeIHcGIfZmTCzGZRHh7C/nMvgKuZqJw8hUatLt+jfCGDYimLfM5AseBiZKgbA/1d0NmlpgPjE7OYXWmhxqaIdiSnh4gBQlwq2gYuueZqtA0df/W3/wNRKxLnY6vdhO+zOj5EbGal3sgIEoSFHFpGC2+85mK81qyjdudXMdBaB5IAnmRlpLGUpBK0GFZ3CV27STtw8nUldGh5gvbiJXRvHwXBlxphTr5avSmcb9RoiWRPMjS6i0Ca52vku+QG35l8hXbYAt+zQpEt8D2ry/azT7r5Va9yA9/7jlOtXNfrujCp4w1CeLUGivkcTMfGWqMmtlXDsmXpsr6+LpGAlF51Ah07Czc17aaGhxR85c+6gaF9ezFyzh7cfdddou3cPbYbO4ZH0KrVEbV9HD52FFdccTnGDx+GX6mhq1jCuZdegkeefAxL9Sr6h4dx5f6LcfCxx3D+FZfi8mtehr/59H+BWWki21fGJa+8Gi2/jSMPPoJuNy8BNuvjU1Jimb1wDI3lCurzS7BzWYxddhH6d4xi5ulDOP70s+gql7H70gsR2Rba9SZqE3PoyeYxNTeDuJTB9ovOk/S2lcPHMX3oqEjYmn4bZs6FLwFeOqJmG0mbygQVSslQGfFUm5yXldTLyWZh2xYcPq7ZQoHZDpSa7RyR/N12RdEO9ZkFmL7KmwgQyCmDVUUGQxrTACBSEGZAPbaNmmuhfdUv4rHe/fjyD59Fux3BDXyYAWUjGQyfuw+umcXK3CmUyfFaNgzmBFs6Cnkb3d0ZFIsZXH3VJdi5sw+V9QZOnTyJ2flFzC3U0SR9QE7bC+FV69KyUervw44L9uHQ1Anc8/17wUjRgDnFgY9WWBVJHKwcMjSIhBoSM4uWFeCCc4dw01VjmL/lrzG8Mg89DqSWPmLmM29acSgVQ0Ypj/Kec6TJwnAcNFdWsDo+gYW15dPgSwmh5nnC+YZcuKXgm9Ct2V1EwlSzfkZodsGhAielHU5NzEbrhvWJG97zrj/d4nw3ByZb4Lu56/Wij/70O9+ZmZ04+p3w1KlXd+smrJj5CzQ/JFI4yGNzI1Q6XwlWDyJxetnc3pNYSB1pEhUoOMPMhdR5JlphDiFKAdHmDpvBMjRysJshpJuJHDEBW9IoZTkThYH8PX8TuDYCD7plw4x1WQTauQxe8553YX12Hj+85y64UFKvbCYDjWlsrA8XNUIIi/w1ZV8OHSGJRBBGYqSw5LUyjNs2TGXYIG1C7W4QIUuHFF+PoaGuRagngagWuHBiY4LLiMMogJ51lN6X18bzoTMMhxI9UTioZDb+v267kmpGlsZ1HeShp8E6edH5lnYMS/gNwXdjcgq1qVPQ2qEYU3w2VLCSzLCEdpBlJt16BOFIE71vZBnYOOcSxNe9A//pnscxdaoGs8WeYUZemthxwfkoFbpRW1xBVG+JLttmulrOEs0vA9R7eosY3taHvv4yisWCXJsH/+lR1KoJvHakutG8EPWNChqNFta8Bnp3jKBnZBvuuvMuhLUGdIYLRT68qCFfv2ZkkdEsOCG/lRk0Eg/Do1344Jsuxsa3/xGjcyeQ+C3EpiWTL40lDIQXz04xp5oshrdLsE5rdVWB7+oyuraPSJYypWaJ58GoNQV8o2ZLpGaaZcHsKamFW38/9FwXLJ4W6lXR+S5sge9ZI8gW+J71pXv+EwV8Txy73ZuefVUXQZEpZdSj0tZraKJ2YJMFVyBssmCQurL8KomQgIBk69LCSyftc2oHgh0/Ric6klZlOslYS48gRsawJV9BGjAYhGOb8DhN0r1Go4QAfCLGBgJ1QbMEvOgWGztnDxamZtFuNERLSx0xF4VUatAqzM0UQYo3BeYjkEqhPKtFza1lowhLJkuWXVLNofysplo2ikyO9mguuzR4qWGCjjGG6DQbTVEe8DTAwRKuLeYDHsX1QOUC80ZF8wh5GVE92K5kYjCW0nEs5DnFtlSqWQ8XbqNDcEk7bKyhMj2DuoCvCjHytVAWbgK+vIaxSlqT219MSkLlcFS37cTgu96Hry5E+Or9TyCoxRJ9yUS17tHtaHq+KAGyki+nZHDFgoNMRkMur2NwqAcXXnQuslkT9YYnp5ylhRUsnqyi1WRiW4i4HaFRa6BJeVc+j9H9e2X6/+bXv4qoUocZ+BKYHsZtFVakZ4QHtvn9hA0v8jE4XMCNL9sB65G7MDp7AnroCecb8eYUhVIhxBuDUcyhNLY7nXzpcKPaYQKLBN8dinbg5AuCLyffSk1oB4sMMzW9vV3AIMF3AHq2JOBrVCvS4bY4OUed7ydueNfW5LtZKNkC381esRd5/F9/4APZ+SPP3hEtLL4iqdaQ0Uw41KFySUN81SFmAiZ5MRCFyzaDW2PNlMUSbbeSuyBSs+fAWIUjUAHRWcRRual0wwTuPOVPnCJ95r4SlCS4QZ4jUZN8XloqxPQwHrndANCpFtBV5oTJxly+YSUvQCWambopAfDcoItLivXhlPBzCcabiElRQoxCpCNDQ4Slw0voGFM2YD6WM68InjQqGphgxulSg2nY2GA7L2M103YLGizYJdYOArEWE3wl/IcgKa5oAqWOmKlqPFlwgrdM5OgCbDPPtyBSs+KOIbhGCr4zM2hMLzAIV+zTga4WXDwtEDQJaryhWZKtwWZjHY6uYdm0MfSmd6Fx7TvxHz77DcxMrsHhZG/aUie/XKsJb+vGuihB8nkXhZwt4JsvmRja1ouxXaPoJU9qOjg+PoFDzxxjOjBaLV947rAdodloodEO4BkaRs7ZjVJvGQ9+/x7UTi5AD9oItZBZn+B//MSBQd6bdu+QrcU6ugoGfuv68xA9dDtGTk7DiNpo8/tF16RE+bYFfM1iHsWxXXBHmOfbkZop2oGFozE5XwYfpeAbCPg2YdG0Yduw+8rAQFnAl7QDjTJGrSJqh4UTs9GGaX3izVvgu2kk2QLfTV+yF37C3//BH+SmDz52p71WeVmWebsiHePSLZagGE682VIBlWZD/n/h1KIcRyk1Y3jOaVmZ5DCoAJwzOd90NySfXNLCKDtj4lcYy/LHYJIVOVGCMidpmXhVw68E9fAp3FzTPRYz0Ifmi0gWWRolXWL7hQj5KWfjhxZ9saELZSITPOVUYnLQ1OdhpKPOUJYwzRnWRB7GNzJrcCQBjUWhEUse0/Q1ybow0NA1uRZS18MbDmkHS5c8WtqZBXzpAuS0TIUXA37SPF8aHzix0imX53Cegm93Cr4ZMysLt/XpaWWyYIFmGMjHYUIbF25ibElbPCjLEkcYX0ccocEM4nMuwvaP/Cn+6ofHcNcDB6FX6yIb3LZtDCjlUa02JNDHsSzkCy5KRRfZjI5sXsPQcB96+ssyTbK3k/GYSwtriOsagnaAtu+j3fLRbHpyAzKLBdQiH5dcdgBPPvII5g8fhu630dZpxEhgthO0ExuJzZSxUK4xfwaGu1x88PoL0br/OxhcmoERt1SlfJrFwTxfmX67i+jatRvONgbrZNDeoNphAqdWlmTy7YAv7cWidqjUEdYJvjo024Ld1y20g9HXd3ryJe3QAd810/74nhvf+fEbt3S+m0KTLfDd1OV68Qd/88/+deHg3Y/c7WxUX8LWA4MWtjgSa63U+nABxcmXzbmujcXFFbSaTQFB2b6nygaxEKehOOq/1KQ+V4cp/KloVBPJVSC4sXFAJh3qYRmQTrpDGoVVcSVBq1OqyYYC6lVllUVg1iAAQgDlFCrtCIpgFgWFY1PeBdEt0+asauCUM4zB6upuoAJ1SElw0hVNMwNxqJFlPkBqk5YqIAHbBJ6mod5qwmAKFwGXNwHXkhsCKRnSKUQuxfXyOZFwyZRfkRrhC3FdWxomdM9HUSbfMZR3jgrny2yHtekpeARf3vw4efMkQnqHCWvptaXzTaZhoR+YWewjymhYzmYx+t4/xDOZ3fgfdz6G5alTcBMDpXIfEsNCtVqFq+koZjMo5DLIZy3YWR2Zko3hXcPYuXcMbsaRG8+xw0exfHIZuq/LxOw1Q7S8RLIt6kzjyVgo9/ehu7sHjzz0ICo0xjD7I2/DaDVh1huS4UvZF80c1BwnWogLd/biV/cW0HroeyhXaYfmtMwblmq7MPj/USBSszLBlzVCDNZJTRbkfKmLjnnj4+TLPAc2WVQrMvkaVJY4DqyebuiDfdD7eqFlSTQpzpcdbqcmZkg7fHzPjTduge8msWQLfDd5wV7s4V/46EeLR+654x4sr18xVCjIRMojNmEuClhLo6ZFcqPMCVhdW0e1VhMAo9SJb3yJbkw/gZKXqToYgq+KiKR2k8d+hdac1sQVJ/yqahwmwEnoeBSLhlYeIxGQ3MSx2UDxySLhSqdnTpFiaZY6hFR3kQKl9MCxcI7LKVIjqQaZjjEe05lcRoAkPUGaQNUXqc8vDRrp5+pM6gK0fCm6CtEhHSMrRoKvrVp5A2p/GQYkjZGqYkkt3pgHzBohTt+JAl9G5LBGiFKzXTvROzYmagECDM0frdkFWV6R3yV3TN6a7SJ87SpuU5OpnlQEwSZIfMSZCCtmBOOi6+H+4m/gc08v4rGfHEXUTiQ3OPYj+K0WcraJkptBIWsjl7VhE4DLLrpGB1DoLUpgUcHNYGNhBQ0p5wwRezHazQT1toma52Pdr2EjrMAybZy373w8+qOHRSGTz+Vx7oFLMPPME6hOHYVnNKAbLnQtjyRipnGAl54/hLfmqggfvQ+FiEE4bel5C3hNKDdLwVfl+aoaIcNVkZIrrBFaXRKTRZRxVdBP21cFmtV1xM2mMgo5GZjlbhhDQ9D6eqDn8nIT7oDvwom5aNUwtybfs8CRLfA9i4v2Qk+5/aMfLX7/W1+/pzkzf0WZG2Jm+ZKXpJRUEhsTaXAg5UB3VqvtS7iMZPFKW4MKJ+9MwB2pmbRCpIAp0ZSSocspUB2VCfAMT5fmiRR8CVTkbgm+BBYu3uSXLPnUsZ8ATQAlCHfyejkBcnKVXyqPUn0+UgcpbSCNGDxKM3IwBV8+PErC0+oBvs7OZCl56FRnEDylTVepFiLdRLPtCSXCRDBy0OSsfwZ8+cEpOXsR8M0RZLxAwJctFr07dsJh/9r6mky+rZlTYFU9cxeoGnBMQxaQ/FojhvKwq0zThKMn2DOQ3MxqaFoapvVe7Pztf4+7kx5875+ewfpyHTnLlUVUq7KBnKGj5GRQzFIL7cDMmnC6M9h+3l6UB7pVB107xMLkDIJaDe1mE2ELaHLq9WIEjVDUJVHZRbGrKEvKx39yUBaUFx64BOXubjzzg/tQnxuHbzBbOAstzlBoB92K8QsHxvDy+hHkjj+JfBxI0DrT5toER51UlKp4srtLqdRsGKabUTcmAd9lsWMzUF6oIk8VaEbVDUSMl+QNluDb3QNjaBB6by+0XE6WsSI1m5kWtcMW+J4diGyB79ldt595Fiffx771tbu9mZNXFmgbBo+4yl8vigaxBiciq2KQDI/eIT34ti3gq0J1ngsyV5OZaow4HYKuUFHCUrj0kqxgAmZHNcHpVoZXtaziRyPIqOBzNQXLRyUXzV6wtG+tQwvwNZ8+jqc/GQK+oqRIJ2i+JLYkpCAszyWQc6anIiBtSRZlhiwQ+WoViPMGJEY+XgsYzwNfZaKwhOOVm0KQTr4d8CXAM5uWGlZSIgRS10GWX2M7RLFYQvfYdvRs3yEGhfbGKtamyPmqyVdOHXSqUaJH8FBZRvLLgkoBI2ESs6CUJwvbwmxoI/uWX8H0Ra/EVx+ZwOTUCtxIh99oy5SY1TUUMy66shnk8g6snAWLk++2fmRLOUmLcxMN6/MLCBsNsUOHvgavDdS8NsJKgHYzhld2UCoXcPzIYTSiGENjIzj3/P34yQ8exsbkBOx2Ba1wA6bpwoizgOHCsjW8/sp9uGjmYXTPHkIuaiOO23I6CDVDcfY8U9C911VQ9uKREeHpm5LnO46ltRWUdwwjcF2hHRIOA+Jw20DcYolmCMPNwuxWky/BV8/lnjf5Uue7Zlh/uvvGd3xii/PdHJhsge/mrteLPprge+jO796NlfUr0WyInIncKhtkOTlS2cBJrx2HIjsjp8r/dsC3U2zZWbIJYIvKgT59FUspulSRPaikL1YPdcBXKuEVISsgpyZoTsYqQJ3UAG8GyqKswDPtyEzr31MaI61977Q18vOKk4zyMT6HgM3WDeZV8AbCgHTTkCM9by5g24UEAaVxjZ3XJCCcVgExyCZSbbykHUSiZpLPNYWWIefL6niqQDpqD4mS16lio3rETMFX0Q4E31KpS8C3M/l6Ar7kfBkpSdohRGgo2y0zhUmxSJ4GaQhOvXwdvKYaYyN1yV9oGQ7WL74S8Zt/BbedqOMnz8zBbAGNlapouB0G3dgOinkX+VwGZs6AU85gYGwE2WJWUUXtNqonlxG0WvB9H5EvbmfUvTqCSoS2p6PCqvliBvOzE2jnbbzklS+D36jj0bseQrKxBt2vouWtwjZdmFoOEWuKXBNvuHwfDsw/ivLkU8iHPEUwWh3weSORGzNPGTGMUvG0vZgmCyU1G8fiWifbIZNyvgRfD2GN4NtQYexOCr6Dg8L56tnng6/QDrr5p9d/6Pc+fvlv/7Y0G239+uddgS3w/eddp5/7qFs/9UelQ3c8+H27Ur+M7cU500ESsqQxRq1Slb4xcpt8gzc8T8LUK9XqaXlZp/bntLMtrWbv1P90ijBlmqRel0d1bsJTLrhDbaTDnJpUGYSdVsfzzwTizjdcCi1lgqT2N+WCOUGLpJZyMWVrfs4Fpm4AHKnkNaXgqjTA7KBXUy6BU6bf9N874K0yjdkUxIAFTTJtCb50ARBUCb7sZuP16YAvvz71OVVxKHvtyPlKC7ORLtzI1XptFApd6Nu9E707xwRMvbUVrE+egDe3KC0Sopk1GFesoj7luqRpcnJLMhnFGMKiCYPnhYBlmwlODY3Aefuv4yFzB+55chpRI4Ff8YB2QNsF8paJfNZBPufCzFmwuxxke0uwcw5KmSySZhtVpriZFppeSyRm7XaIettDoxnCC1nTU0bbq2G9toh9L78Ql152AHd8+RuYevwYDM9D4lcRhFU5l1hmDpFpw3IMXH/RXryiehTZIw+jK/YQJT6aUSyRkhZpB07yzMRgjVBaHW+kC7fV8XGRmqlgHQW+mu/DENphPZ18I+hCO3TDJOfb2yPge5p2EKnZXLSumx+77kO/94kt8P25MPG8B2yB7+au14s++nM3f7hr6t4ff9+uNC51kxg5y5GJl7rRaqUi4SvMdOAbmjwfM3ZX19ZkOcVpsVN42elik6ks7WBT7UCKkpDDOzN/uXxK64KEokh5ZdUVrBZdMj1HChzZFadS0xQwBoxY5IIvNWLw+UJf0FxBxYOUX6ovVxZtUi+vjBb82JykZSEorca0sSplhsjfpL1YVdKrwji+DOXck2UZdc5BIGlmXLTR8ZZw8pVmY9bMk2dWtIOAtnC+LBXl5Puz4Ku3PBQKzPPdhb6dOwR8/fV1rE9NokHON2CqGRdRinrp1DuJCkWj0oErTwl8EJqAyTQ2b55xAycLJWivvgHzF78eX35yCisVH2EtRHu9ipwG4X1zro0C69UFfF1kewuwXDZfmLC4nFuvIfFDBNQae21x8NXbCdZ8H9U4Qb48AD/0kMvGeNPbXgYtDvDVf7gDJx4fh0GlhldDEFbkOrhuARGvgWXiFefuwBvMJWiP34vusIUk4e2DtAOXoKQdeMKhwy2P4q7dyIyMwHZcNFaZe/Hcwi3OZkWdQqlZB3zJ+arJV3G++uAgjN4eGOnCjTrfxuwMFk/MRWuasQW+Z4EjW+B7FhfthZ5C8D1654P3GsvrBzK6JpNOPpOFHsfwKCmzbeFZCTiUm3HKO3Vq4fSHkkWYtFekjRZp+5qoE1JZlNCfNDGwlZZgJXiRnK5/l3/h9ElTRFrxLvrdtMxSFWyqsB55HGkMVrFTDif9amoZ1VmKqT5OZdbogK+0G6dUAl+rvCbyy5zA04VgZ3nYmX6FN+ZjpNFYl9dH8CUFwzogUg0EYb4WSs2ksj6MU/lbR+3AcESCt6kmdk6+joUcJzyPHW4F9O/dhZ7t2wV8g8oGKjMzqJ2YFZUBW5P9WNmLaSjpTPj8euTWEoZwDE2ka3FEYwh71DysMAJ09wFEN9yE2xY9HJxbR2O9DavuS6U7119Zy5Dpl+DrdGWQ7c7DztrIOC60ZgtBpS6Otig24HsNoR+aUQarSYCNxEOpZwBOxsKB/cO4YsjA7PQp3PvgITz58GGpUgraNbS9DdFcO5m8TL6RpuMl54ziPUMRgoe/i+5WVZqWeYaJDTs9gUTyc2KUCijsHJPqeNvNor68hNXJE+Jwo9QsyqqFG6VmRrOFuFaRhRsNHqaThdXTA31gEHpPN8x8Qem/qxtozs0K+K4kxseu/8jW5LtZKNkC381esRd5/K1/9Eelh++6/fvN6bnLGLjCCacrl0fs+3AcB7lcTgCvSecSpyzdRKVSSa27aduvyL3Ut4RAeVpqJg4JUg3EQmWGoN2YnCiP+gQQ8WyJ5Etxq1RRCKzQMUGKwujUESkeuQO+Yrwgl0slBF1p1NBy2hQFA5d2xEVVF89kMMmc6KgyUhKDfy+vmeYE0hDkVPn50z93AJpfQ6d8ky3OYmk1mT+rKn24cFOuOkguBLXHBEu5BzAu8QzwJYVBe3HRtETtwALNvj1jsnDjgZta1drsLConZsThZrs22lQEJLG0i5DSYDwnX6MsJSOCL+DGhrSMcIK0LB9NzcRibgD+234Lh4bOw+1H5tGqBDDrISzPE/B1tQRZ20Qm7yDXnYNTzsEtZCSxzq/U5bceJmBqYxA20PRDNLUiwqyJKJvAyLgolTK44Yr9KD1xH8ZnF3GwYuKe+55EzOd4DTRbazBsE04mJ8tKao3P2zmA952fh//gt9FbW4XWbgr4JpYr8kZGSrKDTy/mUdgxJgs3y3VRX1nB2uQJWbh1bd+GgD+v3ENw8m15Cny9FrQUfGXhNjgEjeCby6tmlco6WvNzW+D7v4AfW+D7v3DxznwqwfeRe++8uz4xdQWpBkq8ZMLqaEp1TfIWGJ/I6c5jfgHNEJYpk15nIiX4yrTbUQ2kE7D8pRg2FPgKAAtKcTKloJ7Gg1QWm7rkCN7Cm5KGSC2/ndYMkfTy2E2JFydhHjFT6kH6jlMNsFAW6aKO9EKnYaNDg4i5I1UycCknNwBO1HShMUtRPr/Kg+AvUh38vMyGaDNJKwVf6QpjRq88P0HI3jWCb9rGTNohINXB1yK26UR49LxhwvajqdkzNgAAIABJREFU0+DLhZuiHdawMTON+tRJUSaQJ/c12osBJ22z4E2COmtO+4xr10lLiClEhHuAHiDRDCxYBcRv+TU0rnkLPv/IONaXW4g2GrCjGDmdbsZEKobcnI1Cbx5OKY9MV050yNT3eutVGGEC3+NCLEQjjtGI8+QsYJfIdQPbSzbefd4OVP7uL7EamzjRdw5uuecgajUlAWt4GzBsTWgDI7ZoRcTIQBE3XT0E/4ffQO/yAixmO4gj0JZryFQz3qS5cCtR/5yaLJqrKzL5Lq2torxjm1RMicki5Xzjupp8ldohA6u7BxoXbj09Ar5iCiL4cvKdnI9WEu1j13/kQ1uc7yaxZAt8N3nBXuzht918c9fB++++J1pYvgyhD8ewUMhkUV1ZUWBqmmi0mjLZ+TQk8K3OFgVL1QgJMHHvJAJ5Nicop5tMfmnRo0yAEgKemtAkNpBLt1TWxX9I5WaC1XiuCJPgSw64oxsWLlUsx4QjBeJiSxaMTxUV6TKNk7EE4HDZlnLRHQu0PJWTrzRtkFJIl3IENOGNU/AV6Zvim6lH9iIFvvzaOPlK1KaAr5pICb4dU4jSCkfgVVPUBTORE1Fc5AwTThCr6niaLHam4LtBzvcEmly4tUNxekUmw3OU+483R75uXg/mbxDP+TmoH2H5qRXHCONQXHHrdg7FX/0AnDe/F5+57zgOH55BWGtJMzUn70ySQKimrIVcdx4mJ+CeApyMi2a1iuZ6RWzdHKnrkY8aV3V6AbHFnN4m8lkdr98zgssq81j460+jWR5A9crX4jP3PoPZhZoEF7X8KnQrEVOLG9qSPTw4UMJNr94O//7bMHBqHnbSlmsaMUlObuIql8OkznfXHjiS7ZBWx090gnU4+Wbka6UqRG9y8t1ASNohDJTaoacHxuAgtO5uWKQd6HyrbpwG31Xd/JNf+P3/45NbC7fNgckW+G7uer3oo2/99M3dx26///uZevOSJGgLWI0MDqGxsYF6rSaLI0rLSDswK9e0HKxXNtJlVqdC6KfAV9os1BTa4VlJKajIBlUGSXDuaIQ707E8Np2cqQVWATIU3jPlTFEVQgUQfEkNUB4memEF1gKX6cKsw+d2eF8uETlpy+SbFnxSL0wQ70y4wvmSJpH6CPX/8nEI3JJxyMLG6AXBlw4tKbvksi2tERLw5SKOCyS+Lkmc1+A4NnK6ASdIFPju3om+nWOSTqayHToFmr7onEODQKvL5HZagic3PPW1C7Whm0IlZALqsXX4poZWdzd2/P6HUb/6rfjvD07hsSeOIay3YPgRirqFLBJkNR3ZjIVcTx5G3ka2nJPA98BrwauqiEge49eZmsZKDbiITGqPa9jRm8UvbetG8PXPI37gdngDo2i+4gb87eE1PHnkFGwu64IGErruDAPZtoVEdzEy2of3Xbsd3v1fx+DMJFz4Et7EqiVKzcSumESidujZs1cm39M634lxLKwsic43zGZPqx2YjRydwfmKzpcOt3TyNSg1Sydfb34OS9OnotVE21q4nQWObIHvWVy0F3rKrTff3P3MfXffm2t6F9uayrvtLhSRc13UKhWlLLBMUTusVTbQDkIsr6wo8E15XoIoDRWcfjv0gCyDxOqrRmORmMnCSznfVEiM+nel21WZDR1XnDyfgEuaQqplFIMqy7IU1AU8JcksVU1IJq8CVzFUpLwvny9FlB3glQ/VaZtQizPeHCxSwOnUS9pD0xPJMZa6oIS62pR6odXYYEA6qRRdFm5tZjmQXxaThZKtcR4VnTMZTV5HsTnzCG4jrxmStMZUs+5dO9DLll7Ngre2iurMNGpTJ0XtwDsU11EiuZNrpiuFBimDKIGltoQINBdZeizCNtoGUDNdtLefg6EP/wEez4/iO4+fxPjEvEy+lp+gCIJ1AteMkc2ZyBfzgGUiw/LM7jwzgETpoMsgH6JuWqhR9eADsROgq5jg5d0ZjBx6BP5tX8TQyhJWzByCV92AL3tduPvRcZgNH2FUF/DlqcQIbSSmi707+vGBa7ajcfet6Js5jozGZmwmnvE0JSw9Aj2GVsqjZ5cq0KTOtyHZDsewsLqC7p0jCE4v3FKTRb2ipGb8ueDk29sHbbAfOiVnmefAtzU/i+Xpkyn4btEOm4WSLfDd7BV7kcd/79Of7v7hN75yn12pXuSwJ1PXkHczcE0bAWMSCZSWBR8Rqo26LDgWlhaVLIvvUE4TqfSJk9hzhZoEMpomlN33TKUB32AytUkmhPp3kWTx40gmRPr3Z7zmDm3Q4ZiFfiB90fk4qflC8n75ogUAVRgPU8rI14aJkql1NL42g3kANDmdssvMT6SbjpmymZi25xhNPYaXhMjAhJuQntAkWD0wU4DnTcey4GnU12pI/Aiar7IdJExdlBwKpCWngoFAtoWiYcGJIfbi0s7t6N65Ha5mI1xfxxoLNOdPIfHbKiycDcmWLc3MDPyhdjiO2sglkRRdsv7dj3PIUwsce2jqPtbcPthXvgEbb3oHvjO9hmPji/AqnlTbkw7IJw4y1A+7IXJ5AxnXFS2uVcrA6nJgZKmv5qRrSbtHM22w5hU3ixrOHXBxdXMFc5//7+g6chC9lTaqcJBcdT3uGroYX7jrJwjXW4jQYg8qojhBW3OguTYO7N2G333JGFa+8Xn0L01JRojPE0OUyPSu6TFqaEMvl9A7thfFoVFoGQeNjVWsnjiOU6vU+Y4iyGUkeKijdkhqFYT1uvxsaZx8+wcQ9/UK/WBmsjDJlae0w/LkbLShW3/yqt///S3aYZNYsgW+m7xgL/bwb998c+/d3/rafa2ZmQsKhoWsY8EhH2jayiFGRxgVTfTbx5GAL9UOohQg1ypjq5pISVmITrfTZCHOKzXtCceaOtgkW4GP7UjUiLinh1sVttNJRhOaQQwSTElTtIFMralMjJ9PQJzgm+qJBdCpExZaQk3O5K4JvtTtymtlnxeP+X6AhqkhcA24lH+1Q0kBM4JIlBekTqrtFmzCEIdM00CdxgeLyz7FJYsUj6+fXyebLNoqjpLXTEwWXF6aSr/My+XaJvK6JUHnhWIRXWM70L1zVMowvco6FsfHoa9wivNEysYM4ShIYMY2tESXjxvBR0bn5Mt1m46WycbhCNmoLUC3WtqBwvW/hAe6hnDXM5OonVxDJubnBFzTQs7IIOcYyGSBYs6EnXGh2TnhfS1Xh8lU/WwOWqEggCmqFZ4qbAsjg2Vc0p9H//GDeOwzf4au+RPQq014iQP9gqtw6uVvxN984wGszq/LspFBOczzpTvQLWfw8svOw43nb8fRf/gb9K8uQHN4gwtQsFwUwxhBswrdNWEK+O5BcXAEScZBrbKCFXa4dcBXJt8UfFstJLUqonpdfiYV+PYj7u+DSbWDm5XEPr1GzncGy5Nz0bpmfuzaD21NvpuFki3w3ewVe5HHE3zv/c43vt+anbnIaAfIUkXAxCwCGmmANDqRR2xOiZI+xcp0bu/F06ASzUg3CBClAClTadq4IMAoAeMqkYyyMPUcxftKkIsUY6TfVqoOGLmYcrQEer4WCfPhgTtdqIkOOJWQnQ48SO3JQmewkjxdCjICU0KCQmZnaRKJqSfqdW3kDDS2FVDjETzS4a55yDRiVX1DcONrC31okgtsohH7MilLDgVfg23BZywmvw46ElqhygLmNE/GV3IkTLlJ8G5gEXw1U1QHrI5nnm/32A7Ymi3T3cbMLFrTJwVEFwMPfrmAgeGdyDlFSb2g440hNhZzjBmzqRmo2wQ5VtIzS1dHvTAC9/Lr8GA9xNRaFcFGA7mIoGvDsHS4his3ATuTwHUg6hXNykJng4RJfj5GmPt/2XvvOMvq+nz8uaef26bP7M7M7mylyC69KgQREVEjoqgkxlhINNGYnnyTb2JiBMFeEBRLQCxRo0FQQAWWJr0IIm377M5OvXOn3Ln11N/3eX/OmR0IRGe/3/9+s75WdnduPTP3Oe/zvJ+SRZjPwrAZns/vESuJNKzp6sAG24S+9zmM3n4LtIkRtJpNKcv0O/uhnXYmbnvkGZSnamhFlMRFsPmzYGgwCgaOOGI9tnZkceCO21CslBEEVcwvzGFhdBw9XojODOC3arDbiuhevwGFVYMIXBvzcyVM7dkltFf30NqEdvAB7iJk4TYv4JtOvmZvH0KCb2eHZD0I+Mrkuw+l4dFwVjcuPetDf7FiL14mlqyA7zIP2Evd/PYrL+u66wc3bctMl49pzs7Jh4xBNQxUF/YtitAKVLKWbPRpcmDqmFxLKuODWgIpmZkoA5JcBoZip8ljBGNSqpROCTfM6TYBRkVLJB1qiZmCJwDFESd9cIkeV8RUshBTGuP060J9LnHCybSdWt0StYIEoKdxlQRCqgYQYqJNw9TmDpSHilhd6MT6ho3pB55GXFoQeVfGtcATk8upNqRD15cpUKR2rEmyDbRUq5KafJvMd1CW7EDWbQp806Ah09JR1C0B3zw5341D6F4/BJMFmjNloR1qI5OYjnxE6wdw2nv/EEPHnwTHLspZihZqTtlqaanUHx4JYfgwGI8Z6gi0HMJ8O2apUknUIo5P9YeO0GCGsToBgnyspk6c9FHLISVdkonhMceD9mmGG8lVRQZ1Nh6zkNQHbOprF+aQ8Qi8pHMMMVKgPY+5lo8wpDNSFy6duRQ8KB6Xh2zP4KmwMgPLp/oC4M/ekz+/Dc/84EcoVCqwvDpyHUX0rNuI/GpWBjmYn5/G5N7dCnzXDKqFGzXQngcj1fkm4AsnCwFfoR06RXqm+wTfWdQP7Mf08Gg4r1uXnPmhFZPFcqFkBXyXe8Re4va3XHZZz70//fHtzkL1aJt2WK8F17SVZEzT0Gg2UOUlnaGpLX8mg3q9ruzFkqGr6IPElKsAYdFJpibDFCRlmUXQoOSH90kS0YQZTWxnKttBgXMqO0tfukyZiUEi2eMpG28aoqMgRIGzOgss9selSWXE45SbFu7UijGZy2Bvj4X49JehYLs4rWc9op2jePjBh7D2sI2Sg1v75R50z0nOGVohu4iVcYRSMziq2kh+tVhro4LiebLh5EuagFIPPi9NFjQQtBs2eLyzubwCX7EXW4jn5jC9ay/mx0sY0QKc/TcfwObf/z3AyiKjk5WHTNRcYJEDjjIsN02meZVzqc4CBmVdydJQrlp02C0qRICWC0lH4/GXGE8O5Dwu6u1J43Kk0SLNE4w6MS66C/m9IWfPNydmFtJPIWJTR+DTeWjBy6jYTu4CdPLGksHBA0RFAyV6DDqKxBySoRuDVR1S/b6Aez7+aey++Rb0GICdd9BL8O0n7ZDFfKWMqb17UJoqoXvNAPzcEvBllkSlgqC6oJ6bDrfeXoR9PTA7O6FRZ8xlaIU63/0o7x8L5zLmCvgeAo6sgO8hHLQXu8tPPv2R7vtu+Ok2c65ydI5LkUYN7fmiaEh5KVpvNJS0yzYlRJ2z4szM7CKoqu10wvcmE28KwDLNcoAWzJV2TQWUiTZX4hBFKiVhk+pxUrpDJjG1UFsE7+R5FqfdJW9IOFxZ0Ss+WLIk0v64RH/MSVUBvprwSBO0rAwmjBD7Cga0M7ZiyzFbkZ2rI1uawVxYx+FnnIob//PHKG17GicYfXDiFuA1pYyRpaEE35jgS6KbQEXwlfp4JrhRKREp8BUlhwpJdiwTBd2CHauQ887N69G1bi2M2EQ0OyvgO1eawT4bePunP4aeM89EZObkMULhkJOw+YguuwBepiWnv2xkQvOIpkBskxvmBO6LzI3ON4Mgl5g2ePqTpSeLNySIjhMz2WO1JOTEa4Zsn+A3T20xQypAxICipHNC/2RoLlFVSbLUTOI3eTjI83Jpx8WnRIoSpDVlC4k5ZXMhyr8Hij5CrYqnvnYt7rnqKvQbMXJsL147hEL/IOC4mJ+ZQWmvoh26EvD1I1+CdTj5xlXF+cpyluDb1we/txsmaQfLFdphBXz/74FjBXz/74+hPALB997rb74jmpremuXE6IfoKLbJUobUAgGX7iM7n8VCtSofnlKppBZc6YSZLNvUokxNw2rYUxGRBA3hatWyf3FSXjRjiNrhoGFDbrPUgMHMhKQuPV24ibliqW6XH/YkwJ2Ug7QSJ7QGuWJJAEucdWk2BCMha4aJ0ThEfWgVdhU0HHXyMTh+aA3mn3wS2YEOzGR13PCjW/HyoZMx9/AOuGP7scZWNUDkgWmAiF1TwnPkLdCU0FL18ZFMv6Rs0oChRO1g6igaNpw4Rj7PtoYhAV8TFsK5Csp7hzExNo4DWQNvvfwSrHn1a7npUwV1ho+IWQ880h63gHzuCD5Dayg14zQsWK9MIjyOBFZmCkeZQJQFPGnEEoavQfMpXeM0yooiqjJIxERoZnS4kQGdbt+kSJUnLaldkvOiMo8IJ07wI6ce+ZLdkIGjGkcMMg3MfFZaaVGzSKwoKSyekMm7HzS1ZJpNPPG1a3AvwVcL4bZn0bZ2LdpWr4GRzWF+qiT24hIdbmv64WXZZOELF28m4Eu1g+wqKDXrIfh2wexIOF8WnHLyHR1JJl/9kjM/tLJwWy6UrIDvco/YS9ye4HvzN757RzgxtTUvFesZ5BwXRUpzmOXbaIjontNbrdGAaVuYmppSl7+JtnVRnaB2ZwpwBYgVL5sCMP85lZKJI07Ri2rqTWgCAe1ELpZSFpywJM8gCUZP1RVpKI5Mz/xgK5mvyLoIhr4klSlFgs3gHaaO0QHGDbxtoWnoGI+ActbBK9/zDty5/zk8PbIdf/re30c3F126j+G5Wdy17RG85vQ34ZZrfgB3+7M4Kl9Aj24LRRObGQS2ajqW7AA/ROwpKoSX7ZxSyZer43AQfGXypdohX0DHZjrchmBpDsIZBb5j46PY5xp42+WXYN3Z55EsV+3O8xOA14BEjcEELFcAOG4vCrUgLkIehHoVmfmK9PGhtwsxS0GpnaUBZLapHo+hE7EN5BxI1TDrKmgEsQ14tg29qqIaYXO6txlKAYrHLIJv0JDjbPB1VJpAg1cELSBH+UQnYi5khQMSHoQ1GEBpjncEijaizqyoK0LfVnkf/KY3Pfzy6q/i/quuwqBBSZuNjg1DyPetgWm7qE+TD6fDTYWpe1Q7RJ4YQfg6Ofn6tQVVbeXkhPMN0snXdsWtx8m3Sc5339gK53uIGLICvod44F54t+svu6zrvht+sG1+995j7DBE1rSRkQZhxvupRRFjBplo5vm+WE+r1epiXU9qjOCCTHG0B51rnHhk6k1VDCn48iI56XFTHW6Ko1WqNSVbE142ua/EPUqeuZKULQVfAfTkdokWIjEdMP0sla0xtjdJOKNag3QEaRTdwEx7G1a94gTsRx1dR66F2WWjvc3EumIWhXwOhp3H9IEqHnnoOdz9k224+IRTMHXfw4hGp2FxiWhGMvlK7xyPAQPVU/BlTKJYshPzR+Kas0z9IO2QZ1uDWrjZmoNgZh7lvfswPjGKEYLvZZdi7Wtep45cZQ5P3Xw9Sg8/igL3TNm8UAAdbW3o33IkiqecKlkGvOn03Xdjz60/RRh5OPr8NyJ30kkMJUYwV8POG26CPzaNjGah6/CXYdXJx2HPnh3w9u9FzrLQtWkD8lsOR2OijOceeAS5ziLWbT0WVl8vGiavXHxYkYe4VkX1md3Yfd9jGN9/AHqthnX9Ayhu3oTuU06E0dcrkpa5hx7FzvsexPRICWF9Hl1dLg5/+THoPOMsoGcIIC9MnsJv4Ymr/x33XnEFVpOSaHfRcdgm5FcNwjBMeHPzKO/cKTVCBN+QOl8mzEm2QwNxdQFBvfo88PV7upTawXbF2aeCdbhwI/iaHz3hyisvO+uss3gaWvn1Wx6BFfD9LQ/Ub7oZHW5P3nnr7eHE1HG87OOlu9dois6XrjCOktT3cpKUhVviIEuTvwRsZZ2iVipqck073Q4qEsR1lrwYccQlSzoV36gSzMQjlvC81K8uTr6J8kIVdSqpmfw3+XeZgFMdsHTOqbSDOGnEYA4u3xdfId+HR2OCoWEyCtFYP4Q155yKB8afwqaTN0NzfcyVx3D0ps04fstxKLidqMz4OLBnAjseegrH2R349Q9vQTQ8AZedcEaI2OaJKhCVCKVmvq9kdbKOYvBLclZKtctUOxSo842BYqGA9o1D6BxaC1d30SLnu3cY02OjGHUMXHjZpRg89/VUTEMLPMzc9GM8efW/I1Oax6azz0LGNTF6393wwghDbz4f/W+7EFqxC8985vOYvOnHyLRq2PS2CzH4vj8BOlchrsxj/w+/g9Lt98N2i1jz5t9F+5mnYm7nc5i87Q7E1Rrsvl4MvvosmLksfnXn3Sj0DWH9KWcgk8vCz5JKIMdaRe3+R/HLG25EZ0cXBrZuwb5bt2F8x070nXYyDnv37yG7YR1mf74NT33r+2grdmLDBRdg7PHHMbnt58h5VWy+4I0o/N47kOkbREwuw2/iqa9eh/s/fxVWRSHM9izaD98IZ9UADJp+ZBm5E1PTJbQzTF3AV9EOAr41gm9N2deTydfr6Uo4Xy7cQmBuFs1RLtzGwznD/OgJV6yA72/CiBd+fQV8l3vEXuL2P/vsRzrvvfHW24st/7gCM2CnZzBTmhbDAWVZ0tgrDboKhEXjS41sMoGKoJ2qgiRMJwVfWf5zK58uzGSyVQBMIJRLw1SWJmSpWkrJf3hBvZTzTV67gKyAr9ILp8E+8lRLfjM7mG4zuSymZpldCoLrSotL+y0vn/e0Wth44UUIjuzDrng/5jITcB0f43t24ZWnvwpDazZjaraBvVPTaM40sElrR9uuGUze+hCyUxVYLV+u2rlwYxKXRf4yiNHyQzEX8Pm4jEoCK0S7LGoHTr6aKW6uIk0WG9ehc2iNaG/r87MoDw+jMjqGccvAWz52CXpf+waEpFyCJvy778SvP3sVWhPTOO7974J7xMuw75vfwf7774dz9BHY8rd/Bdfuwa+/9BU4O56BN7YfxnFbsf7v/w7W1uOByjymf34Dxr9/C7LFbgxc/A44J25BODGB8e/+ENlqC3Vk0Hbs0Shs2Yznnn0c+TVrMHj0yUQ0+A55Wg/68F7svfI6TE+M4ZiL3wFr8waUb9uGqO6h4+Wnwlg3BH9sAo9f/gkEI/vxsrdfiPaL/gDR2AR2fuEKzP/iDpgb1mLT3/wtCmecidg2EXtNPHX1dXjo81/CIH9G2nMoHLYezkC/ZIq0pL14F6ZKJXSu6Yefd+ElnK8s3BLwlasmUTuohZvR0Q7NdKB5gdAOLeF8x8N5w/y346+48vKVyXd5YLICvss7Xi95a8l2uGfb7W0t/ziD4SnlGVTKsxJmw0taTrrkdtleTCCmxlUSzQiUCR2QqhYkKCf5LeqGFHyTRoskCkJei0wniWxMCSJUP5sYK5Ys7lI+N60FUs+b5Ain9090v9Inl6SpURonST7M6GXhZ0KjcOvfMg3MZ0Ls8n20v/pchFu68eD0I2gYkzhiXS9OOmILTCOPm2/9BfbOVlFGjBwMnJDtw6mNImZ+9jB6KxFyBFc9QsCGIVqzqXzwI3gMlJFISmXEEIVs0qqhTBY62nQb2RgotLWhbf1adKwdhKVbqM/NYnrfMGqjU5i0OPl+FN2vfQOahga71UDwyIP49cc+ieboBLb+1ftRPO13sOfq6zBz2zZg/Woc+bd/juz+BTz94IM4vCuHfT+7GQuWiXUf/AA6zn8zwycw+dMbUP7Pm+Dku9Dz7t9H4ZQTEe4fRvm2O1D0Y5Qny5KF0H3ykdhV3ofc5vUYPO5UwC6gGWYkAnLh7ruw+8prUOjuxPoPXCzf0OlfP4e2uoea78MaHEJQqeHZz38Orhni8A/8EfJv/wOgFWP8+z/E+NVflCuQoT/5E6y+6G2IC3mZYJ/80jW49zNfxAAD37sLaNu0AW7/AFgjxALN8h6C77S0FwdZGz5djBwIqPMl+NaUyUJz87ASzldvb0OG8smE8yX4zhyYYI3QyuR7CDiyAr6HcNBe7C5MNXvkhzdtcxZqx3a3FTFfnsXC7KyoHpiHSz0mL+EJvlQQsDmAQTuqlFLZfpVAP8lZSP9OzbDAz8HetNQYkdIJaeC4BOZQ0ZRM0ymnuzQSUjS+SRsFnzet0pF/U2ntVFEhk5wwKAFjHgX/Llm4hikmgnrLR2TnMK5HWHP2mcieeCzuqjyDh6YfRrHdx7Ebh3Dk0EY89OhzmKwEOFBpYJ4Rjb6HdZqD9/RvRemG++COVGB7GZWKxicwlKaWlUURYyVFdaCqlmT/mITK8+zAduBO04YbQUwWQjusWwsrY6A1O4epPcOYn5jBpGvgLZf8E/pe8wY0bBMWr0B+cTd2fuyTiEfGMPTH70ThhBOw61vfx9R9j6PjpC04/OK3Y/hHd8Ho6sDQsZuw48ovojU1jdXnvgbdf/0PgGNi/Oc/Qvk/r4eb7cDqd/8xssedAH9iBMMP3omhNRtR3j4Mbf848h0mJrUmOk47HR0nnQLPojXChL0wiwM//C7Gf3Q9il092PjeP0ZoORj++V1o3fOggOS6150Ho6cL+667DkZcx/r3vAPFd/8pYDqY+8UvMPxPH5Gl3eqL/wCr3v1exLmcmDVIO9z9hS+iO/BQ7Cyga+NGZPv6RafbqMyhxFSz0pRMvmGOaocAsefBbLQQN6oIpEATMLIF6N09QF8f9PYCMoYFI4gRz5XhjR1Aae9oWDGtj/7VlVdellnhfJeFJivgu6zD9dI35sLt9u99845gsnR0jtZiTpUyLaodiFTjkI4T8I0kXpJlkhKPyKCSxD2WKMXU1JGAsaIDaHRI7BLUQIncSOl7UxAmGbFojhAQV0Ast5FL90QDnNT58HElTlKWcPpiV5vKilAaX54wCL50fDm0IGtseiAdYaCh2dgVNjBWsJHbegRwfC+eqD+DTevbsLGrA/XSPO599Gno2U7AyaGzrxulqVEU6h7+eMPLUbrhAeh7ZmA21EISloaYSgLBWlaZUznAAV24QPLsAAAgAElEQVRXJwOpj1ccNfN8aS9uyxgy+Rbb2sRe3EF7MQy0yGvu2YeZ8TImXA1v/eg/Y9U5r0eLrdLkkO/ehn2f/hyi3SOoHHskjL4eTO4dRseqfhz52lfC6irgnkuvxtCaDcit6kDjkfvQnDqAwpYjsebDl0Bb1YeJ227G/A9+BCvfju4/vBiFk09Ga3Qfdj1wFzacdDLsjIWJW26DVp1GJW6h79zXoe24ExC7OcR0xjVrGP3hdzH1/e/DCDM47KKLYJ97FjAyhic/8TnUduzGERddBLO/H09dcTWcoI5VZ5+OVf/8T0Ahj8bDj2DHP3wUrXodaz/4R1j1trcjyuagkfP9+jdx9xVfRHfoo9hRQPf69civ6hfQrlVmUWJ7sWQ79CNKJl+Cr9VoIUrAl74PM1eA3pWCbxEZNof4EeK5aXhjo7JwWwHfQwORFfA9tOP23+5F8P3Zf3zjjtbI6NEOJ0TThMU2BzYMK9/v4uRLHlMmX3K+RkJLpGqDZMkmfFvC2wr4LlE7pPkP/PcUXA/ytUnjLyfYVL+bTtSJlGzp9CvBPsnkneY7qAWcctUJALNOPc4I+FJ36nMat2xUMgZ+VZ3FjriJwVNPRPHsI/BUaze68jHWtRXhzVZx6/0P8hOM/oEBnHbScajWZpCZmcdx9S4s/PwpmMNzcHjdzGk9AV8JNifH2wylwj1idkQCvmLG4KvTIlimgTbm6RJ8i23o3LwO7Zx8YQjtQBfX7NgMpqh2uPTD6D/7ddIAAfaiPXQfdl32CQR79mPoTefDetl66N0dMI86igk52H39Ddh3/a0YGtjAODrkKuNY2P8cao6Fo/7Xh2GefBpmf/4zTH7/+3A6utD3novhHncs/IkD2Hvv3Rg64wzYbR2oPvooxh58UDTC3eeei+7jjmMEmlJdhB5qD9yLHZ+9QgwpzoZ1GPqzd9G6h8c+/llUn9uBIy56O/pOPwNPfPbLqDz5DPo2rsPh//svgK2HI3j0cTz0r5cjdF1s/fu/RscZv4PIsqC1Gvj1V7+Bu674InqiAIX2vIBvYdUANHa4peA7PSW0A8GX+4jY8/9H8NXaOPkm4Ds7DW9iDOV9Y+GC5fzbX15xxeUrk+/ywGQFfJd3vF7y1gTfW//jG3d445NHZyVSUhe9qpQNJtUT5HyFcsBB8F3ac6YkuorBlUVaag1eIjGTZVnKCaf241QDnKgdlDFDqRyYg5Bah8XKvGTplkrXGJAubjkRiSapaTRxJQYQgh2XWkwj46Iw0g14hoGG5eAZvwr36COx9uWnYHuxiscq2zGz/zls7uzEEes2YNbz8Mtf/xr9fT049YSjEQQVYLaKtQeyaN69G8besoCvaJ0tDRmdUzA53hAxg3V4icvOMk7CArpJ6lqGLSA6OgzSDirVjCYLTr62ZqE+P42JPXswNzaDcdfA733s3zDwqvMAzQKa5GtvwrNfvwaZyWlsfMN56HvnW2EO9QMZF97T2/HIl78MO2viuD98J/TefjTvuQOP/vtXEFeraD/7jXjZ238f47/4BcbvuB1GsYi+N1+A1a94BeZ37sCBxx/FmpNPRNuRhyGYm8f4bXegtHcEq19zNlaffLzkN2Q0U7TDmdIEJkh33Ho3wloD0aZBdLW1obrvAObmprHurW/C4FsuQP2xZ7D96z9AY/tetL/yeHS9/HhMP/VrDP/ycWx50/kYfNuF0Lu7lQGnUccTV1+De668Cn2ZCLm2LLqG1qG4ehC6k8PCXBml3bsxxcl3cDUC1xJlC8gxv2DyNXIFGMnkS/CFbijaYXYafgK+85bz0b+64ooV2mGZWLICvss8YC91c4LvT7917R3B5OTROdaRizJA1dUQ0pRVl2aqBIBZ28KQGF0X4EnVCZLBSzAVSZcC7nShlj53KkFLKYpUIpZKzZaCr+KQD9IWIlUTrZrilhf5YaE+lNRMpGqqEi7Je9BEzsUpXsZx00QjBmqaiRE7xtBrXok9eozJfh37tBJGtj+BVa6Fk7Yejcg18divnkAxn8XLDl8HLePBn5jF4VOdiO4fgb67BJdtwZy0qfMlxZH02sV1DzHNFvSMiQU3Rsg2jsRITdqhQzeF8yX4LtIOmoVWZQZTe/diemQSo46Ji8Thdp70VqDRxNM334C5Rx9Frumj2dmBI87/XbQfdaRMxrOPPIZnfnoTPCvGyRe+FbmBdRi//TaM3n8X8loGC9leHHfWuRjduxv10WGZNrNHHoW1xx0vMZbzB/ahfdM6rD7+GDG11LbvwoFnn0Pf0cegY9MQAhofMpR3xLLkCof3YPquu1F68mlM16so9vViw1FbEbHhubcTq04/A5lmjOYT2zF+570YK40gNmPkutqx5sQT0X3KqYh6egCCOl1wjTp+9ZVrcfeVV2G1BuTaXLEX0+HGybcyO43pXbtQKk+jbXAVwhR8g0DAN6wvIGgyTB0g+JLzzfT1QSseBF/MlQV8STssWPZH/2IFfJeNJCvgu+xD9uJ3oMPtJ9d+Z1trdPzoAksZaX5YBF+VuyBTbzr9vgB8RamQlGHK9JuAL8GSKoilwTeJx0vdJqEjBKSluodutKSQM5lcZYpOJmbyzkunX3G7JQEtMinLZEl+mnU+kbjZmOHLk4nG9LIkVQ2mBV+zsQ8evE2DCI46DNWNBTw9twcz08NodzPYuG4QkWVgZPyAyMIGBlYh9Ovw903jxEo/jEdGYQ5PiwKCIv+Mw242iASP74Hgy4VlRGtvkjNB8JW8CVIhpo52ncleGRSKbejaOIT2pMPNn5/F9PBelPZPisPtok9chiGxF6vlXeRVgLk5lW5mmtCyBWSyObDVQw89xNV5xIzNbOsACJTVOuKwikzURKy3QdNdxGELrKiQfF5Drg1U7kLYQsbS0XRtQHdgUcZVbzD9Xdqa6dTTAi5QOf3yu9FE3KggnpuVS/9MPgeNxo+YMZcaMvwzDW5BiLheQ1SbB/wGMoUctFw7kKUrj69Bkh+AZh1PXn0t7rrySvRr/HJWwLe9f41EQs4TfNMOt/4+BI4plJjmBzBaLYRUO7wAfLlwYwsyWzKkqYQLN4Lv3tEV8D1EDFkB30M8cC+8G1PNfvSta7Z54xNb82wuJt8bx7ATaZZU4zBIPQVf1nIbbOLl1JfkByRLtkV3W8L1LsY/Jk+aUhMpz5uaDmTCTcZhVe+uvr2LXW8qmUfVAyWRlswTJuBy8aYsy+R1I2QM1WgsJwVy01zWcTnHHGHDgtdkuWIOB0IP0WFDGHrL7+IJbxL74xJ2jDwFqwD0DPbAsDW0Wh4syxHDhNEMsbpuYt3eENH9O9FRbkBr+ZJ/C4vgSxDhscsgrrbE6SYTL6veqY5jDGQSOGYamqSa5aEhm89LjVDXxg0wocObnRWH2/ToJEayNt728Uux5pzXCJCrywxPvSeCvKbB1y0wY80OfehJxTxtx7FmICKFRDsxw29M5k2oxHrhxGknJnAxbIe/hWIiIAOBpsODITm8Bi3NcgLk/fnDQIehoKW6mog9IG5IwhmpkVCzpaWZtmo+mRlqiJsNxFoIjZchUlTKqwAHiJhHwWoPcucKfB//8r/jri9eibWWDrfgoGvdeglTzzguKrOkHSg1U2oHgq/HHYQfwPQ8RPUqwlZDKB9Ovkw1A3/n89CYVcKXNE+1w2jK+V7yig9+cKW9eJlYsgK+yzxgL3Xzn3/qU73/de1Xtnnjk1tccr7iCmPLg4oOVMoB5iFwgaW4U5GAMdUqKbNUtt7E6baE7001uulzM0E2/cYJxZBwv5LHkFqLk2lXpGMykyk+V8A0KbekAoNhOUI10O0msbpqylZLLwV4DI+RXGIu59gyzMeOODHbmDM07NYjdJ/zSsSbejFuVPB0aTvmzSqcHrLfEWzLQeSTU7aRbxo4Pj+Aw6ZCjP/kF3DHZmHQ8Uc9sWOKgSRDCR40RJUGEPB6QVmcGUyTcr48iRiGpgoso4PBOt0bNyi1A40Ee4cxM1bCWNbFWy+/FP2vOUfAnUch1CTBQeEeDTCSoAFYsQ/mJyuNiiGvh8FBVK3woAtmqu5pubLh1/gvbDvmpCqLQ3V6kMQxgr1anCY65TShjicXsNNPPT/neQ2e/JQgthBHpso5JtjDR2ZyBqXntqM8PYni2h4MDG1AfboCt2sVygfGYTFHZNMGxJaOTKuBX37lGtz1+S+gX88gV8yiZ8MGFFYPImO7qAr47lbgO7gKPmkH8s9LwbfZkLehZ/MCvnFvLzKFPHTDEvAVtcO4WrjNm/alZ3zwgyth6svEkhXwXeYB+5/A9+bvfXNbdXj/FjsJhxHTRMLb8n6c/OhuIxDL5S1TwgzORWryXZrhK/kGyeT7wudUrjb1rXsh+KbB5ynPm06+bL0QmJAEtaTSPVVEJGoIyYkQ8EjbK5SuliEx0njMpVgmlhYKK2MibEWouzaebiygcOJJ6Dt1C54o74a7qQtPTG5HzfLhOqZk8moh5WIWhpw+HIYCtrZMjN5yJ7R9Y8hqGTRCD3rOlZxaSvAIv2GljsjzhEoRXpxGFb4PTu7MrbEMFDKsUmd1vFq4dW5Yp8B3dgYzw/swMzaNMdvBRZdfilXnEnxVz50qxFPAyD/K1b+AYBJPwCmWkClDbnKjg+ZBubznFYX0zQmMUkDIrLPkBEq1hmy/kl4nef2hhLdHkqdMGkpFVPIX65XUc8eI5Vgl4cAZhk9Used7N8IvzyDfVcS2O+7Emy98O6YmpzF0zLF45O470b1pPTaddx5Ch4H1LTz+lWtx1xe+gL5MjEJbTsA3v3oAmuViYS5xuE1NoW11LzzXUqFMfgC75YnULPKa0nhqZPMwenoR9fVIFZKum4s633ThVrGcFfA9BBxZAd9DOGgvdpcbP/+xvgd+eOPtwdT0lnpljsFXIjfLBJyIVGsFgYwThgBxUp3D6Vc+3KmKIVEuLKokXgSAORWmmeOCGel95R+TZuJEhiYFnek0nSgFEnQV2dhi4DrVDtT/kl+V10PON6EuxPasLnV56uDzmUwjizKoWCbGDGDScmCvX4P2Iwaxa3YM7Yf348n9O1BrVNCeK6Bg59CR60ZzdA7773kMWw0bWzMu2soLMBHA00JksrZImUzLkcSKoLKAsNmSSVI0yswx1nmprugTyzaQDQHbD5HLtaFr83qhHhzNQpMAs3cPygemMGE6uOhjl6LvvNcgNlWdukQOcVJN6pdSKzXfvfTpSbblwXg5gd8kVEM5DNUik/HmaiiWYnv5E//fkH9lLgVtxLxvoJoy5PhyIcv/59clgFLmbJ3vkVsu5lZKfgYpiha0ShW/+F+XoP+wIWx8xfG4/uNX4sQTTsZUo4pjz301nr73F2jbuB7rzr9Alme6REp+Q3S+BN98ew4966jzHUDGdrDA9uLEXlzs60bLMVQ1FQOfaPVu1RD7LaFXNDcHrYcLt15kSDvoSmpG2iGYnMAMJ98V8D0kFFkB30M6bP/9Tjdf9clV937/+ttyLX+L36zJB5XJZn6zCb/lodFoylKp2WoJpyqf+UTZkC7BFkN1EjCVD+0SfW/aNJFeLqevYhF8E/5QZY4n5gsJzlEBOpIdrK661dScADQ1tIvKClKJcnlPHpM1SIqmUDZmVWZJ3tp0svCDCBNxgLJjYZpw092Jih5h18gIVm8egtNdgOZqyDF2cqGO2kIDI8/sQXsrxuGGgaNgY4BNx5kQTXKnWVuqzQ3mB0CDPzePkM0KBClqkamJZvsw30cy+WYjDWbLk8mXagcu3Gw63OZnUBreg/LYFCYNB7936SXoe905wtlSUaFLiSYtdZzu+SbTSVUBsqIjkj8I0BIo1YTM6iAV9ksaQpN5VScM80WlTDt5X1G2kIEmxCrVBs0V/KWJZVw9Z5Th1Q+PbwCNIB0zW5izMRPeAmRmF7Dz69/D9Ogwjjvnd3DvD36Ck48/CTtH9uCY156FJ+69D12bDsP6t7wFkWNBo9Ts69eJzrcPEXIE3w0bUOwbQMZy1OS7ZzemSyXkejrRsDQZBig14+Sb8ZuL4JtxcyJhY8ob1Q6ZDPlvVSMUTk2gvG88nLdWaIdDgZEV8D2Uo/Yi97n5k59cddeNP7g922wdRd8/P4bFJKqQl/OcfHnpXJ6dxUJtAZ7nKR0upVNpqlg6oYoj7SANkepxU/BdtCGn8WaJLljl6SigFUBepBAS2Rr55SXJZqmVWS3blNJBwCi5DJfENNEMZ2BIHX0GjTiAb+hSRzMyPYN9QQPTho6W7mBe6uM58bMNl9VCGkI9QEYmOBLfGmIvwNq2Dhzf2YbuqTkBX17mImcBORsZ24ZF8I0zaM7Oy+KHv+Q1cvFncRGlwNeyTThcCjU85JMmi45168Re3JibRml4tzjcSqYtk++q154t+RHSBceJNFILL/KxjI2XB+V6TFXpJcdSnZgIviQWKDpwQgYAqWYKqhE4JAv4yh3TiZkJdmryVfMxvy9stEhoCAF8RXHEpHCS6VmPfYS8FiDIKbYbehAj3DGMZ3/6MzRrVawaGMTqw4/Ezgfuw+EnH41f/frX6Fu/GQOv5vvTYTQaePxr38Adn/8CeiIfbR0F9GxcjxylZraL2vychKlPTU0i29mOmkEhRQh4Pmzfk9S3DJP4+BIJvj3d0PsS8CVT7ofQK3MISxOYHZlYmXwPEUNWwPcQD9wL73bj5z/fd/cPvrPNqlaPipoNFPMFFHM5yScgcEg9j2Wh2qzLdr08U8bs7KySkSWyMpmIkqlVSiL5vyWysYPfLAUNz+thWzLtyj4/1QmndfAJ6MpzLK0UolWX7RYJ35saLQTXExszwVNqg0ib6DpqpokSgKdo4XVtDBy1BX4jRKHYjmJHO+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/ohOP1rxF1X5fdt9x5MC/i2oWpEiIIAmWYLZsRFIrM8WOGkiRU6090FnR1u2bwc+5iLuco84pkSpvaNhgu2e8kZK2qHZSPJCvgu+5C9+B3I+d50zbfvbE2MH+lquvSLteULUiNkW5aAL/Wy1VYDjutirjKPsbExVfOTtg8vZvouqctJmyXSNC81Ky1yjqkxYpFqSLnJJRm9S6mL54FvkmKWUhKpeUNR0KkkjXyrr3KD2WxB8DVMjEchnpidFYPC0WeciYWFquQrDA0NYceOnejt7YXve3BsF8P79iKfz6s1oQbk2ZU5Ogxn+AC6qoHUANHQEBYcaI4Nx1TgW1+ooFWrS66EUACUoLHtmUFF5HyXgG+h0CZLp8LafuQMB42ZSczsJ/iWMWc5uPAf/h6rLngDYttGRB1xCr6kBCg3k8WZcg/yzwRaqfdhW4cArQJkTqikjQVA2U4s/I18FxavGoQeX/wxoRY7Xdgl4j9ZeirVSyKiWJQDcnLmv8s5QJauStMsCpSUz+e/J6+Jj0NyQwE+s4pDaFUPD1z5ZTz6nW+jo1FHZ1sO3RuGYA8MSi1Qfa6iON+pSTidbVjQqU32kWk0k0LQBHxDHVE2C41B6j09sHIEX1NUEfrCPKLyFEr7RsN5J3vpmStqh2UjyQr4LvuQvfgdSDtc/81/v6MxeuBII4phGRocnfrLGK7rqt/ZrDRZZAs5NJpNAV8xSqQcbOJmE+kYP2xJLq+oIJaAL6dA2TklILkIqCmPuyhEU6/1pcBXtV1w6abkZnwtz6MlkgQxWn0JUHIbTUdD1zGDGM/NzWPW0NG7+TBUqfdFLBkOUrCp6zLdz8/NozRdQkdHBwI/gMXeNsRY1ahjXZBBj5eBFUdocvpqZyWOBZeTb5hBo1qFV60pcCQUmv8dfG0vhFb3kC8U0bNpg4BvVncQsh595w5UpiqYbLSw9Y2vx+/8zYeA1b0AbdaybEs4XY71AnOqjzkFZkFY2T0mX08+Ler7xalVZCGpV1AdfSHzE95iyYlycUROcjPkpvJbKS9IOXNqVTSEkMKKQ05jPuW1qB8U5huzB07OZALMnMdZbRTK2Fzfvhs/vvxTKD36KFZpdP+56Fy/HvYAIyVd1GeYarZTaqzsrjZUtAARpY+tlljIZVkY8HuegG93F4xeNfnSGELtNcE3nJ4U8K26uZXJ9xBwZAV8D+GgvdhdOPne9Z83bMvMzh7l12pAGMgPaeSHoqXlx4ZKB17KOq4jYNpsNgUYeSmeysoWrcOpRC3lfpeALwEz7bNI+eA0DnKpHTnN9E21venrXko7pF1wBN1U6ytgzVjHBEgkvIfgkDRfRIYuQeGlMMBks4UmiyP53sIQxUIRq1evxsxMWT7crK0hZyzqjuQFsAm41zawMVtEZ8AFVoSWAYRtLuA4sA1H2oC9ShVejeDLy/cIsak9b/JltoPjx9DqrUXwLQ4NwNUsBHPTmB3ei/K+CebzYNbUsfbs03H0ua9CW18frIDFlxLnBp8pmWwgTsFXLixUtKXAnQQPpRcc/HdyzsqCLWlsLN2kBI6gnqGKgt+0hBRKNNjySKQJglD1wQndE0hZJrlmcuHwlD6Yy04eLU1TFmT5JSO5+i36lcQsIsJFjRpt8vY6yk8+g/t+djtGHn0ca2l7jn1YhSzaN66HPUidr436LGmHnShPluB0FDGXoY1bga/o0/nspMoIvm4y+fb2iOyMzyHgW50Xznd6/3jYyOY/+vIPfODyE9//fp4FVn79lkdgBXx/ywP1m25GtcP9P7r5Vqde29qqLCDvOPJBY5tFixt7akIZ08hLykxaC6TaK7jJPwi+al+eqg/4mX3h5KsUUJxSD76qNAFNfe3gwi294l06DC9SFQnAi5g/XcQtVrNHEh1JfpryIl4Ca3TlqWZJ6Z30TAN1GhToAEteCqdyQzclEpJtvlpGRxAG8nfLtBGyHp1B6FqMNuEnGwLqgW3AL1hi8XUsRyIWvXkWOdahizaa7rIXB99MrZmA70a0rVPg68+XBXwrB0oImj4qgY9514SXd2DaWdgB3w8xUkfDVBGaDl2JMtSq9AiCLC9LCKZsJNETd5puasjYtCTbcHI5WCxJdWwYjgvDdmA4DjJ6kliXqE14YpMmZvK2zRYinrQaNXj1GoJqA1GtibDpScBNKxOjSYVKbKlcY1qv5WdGnSSYKsfvAWkR/kwR96meiBpNFXTux8jHGeTDEGYmgFbMorhpI6w1zHawZPIt796JmckS3LYC5hga6nuiD2ZBqskp+0UmX4Ivp/GDk+8EyiMTYSNf/MjL/+RPPrECvr8JJZ7/9RXwXd7xeslbk3a4+5Ybb7MXqls0Njvkc5JBy+ryRrWWuNgUt8g4SVVJy4waUwAp1ZEK/5p0qQkEL+F8eftETfY8YkEm1dQRl0xtS9ss5Fp4iTBYlBAJwPPxBBhS6VsSxE4bLOfxQC5tFS1BxYNs4CXYPCM0gCf6W4KvkkjQuceFmYIvTnuqC540hNfyBOwEvw0NbgawvACB5yNwdPg5G1ouD8txYIYZ+HMVhNU6NOm+++3Blzrf1lwZ5b170RgtCbDpXHZqVCvEMDUTekACNxaQpFxMi3w4dDiLm5d8bIyICz6aSsIIrqYqjrg85aJPZwuxa8LJF6SjjfpZ1rLTKJKx2FBsihVXJMM86ZKL5XFrtqA1fWieh5bQKlXEtQaChTrCelNu29JiNIQS4UmM03AoJz2xM8eZpAOQ2txIZItKpML3Jipsxct6Aew4hmVpQNFFceNG2GvWiJSvTvffrh0Cvs4i+Lagez4cTr5siX4J8BVFiOfDqFaEdpgZmwpaucK/fvAzn/nkSqTk8sBkBXyXd7xe8takHW7/zg9uNyoLWwqWhe62doQtHyP790uRpm4aculNmE0dbgRegqTy7yvuN6URlrrdRHaWgHI6IT+PQlhiAEivUJfeTsnOlLuNQEsg5ONR/iYW56VZwQn3S8DjSBVp9G7xQ8/XF8KRVg4PYRAoHpqX3RlNSkLJHYsmOIlE45KMiyGB4eTP8l7JiZuGTFmS6kUZnmMiyNlANieqEDPSEMxVENUaMnH6cYjIzAjtwOekS4y0A9UOWq0lNUK0FnPyJedbk9jEPWiMTMLgpX4mhscwI3HbxdLo0KS92nLgUtrl1+HoMYqxLrps39LgW+RCApGzWXKOUVYKTrCFjnbpS6PuODR0FHp6pRbeaS/C53GxbZiuI4Wc6rIngEGrdK2JTMtD2GrBbzWxMDcLw/cRztfgzdfkmDZCHwFdf1EGbtaVkBva1IUBCWM0PQ9ONo+m11InTk7GWoym5iMUJYgFg9bmVhOWrUNvy6Nt/QY4A4MwLBteeQblXTukw81oLyzSDjofl5Mvf1aCAGZsSFYw1Q60GGuOK4S0FkTPB9988V+O+vSnP7XS4bY8MFkB3+Udr/8RfG/86jdub46NJ+DbAcc0MT87J+Cbuth+E/jKdJuaLNK83heAbzo1K5VTQlEkC/XUIJCCr/ovHzVd1qgpNAXfNI4ybcRIwZuAR26Rk29IOZys8EOYUrgZqOojoSSUsSAOlzRqLMkfXnrABIR5Sc9eMTrZdAb6qGkysk1EORtRLgeTwBVmEM4tIKhWlblDwFfRDkvB1/YiZKpNFNva0bVxPYpDVDu4aCT24vqBSfiNBrzIg2HocDIMEjLgZR1seeUZ2Lt/BOUd+7F6VTea9QqiiVmYhomhY49Cx5Eb8fC2u+B6IXIZStQi+BlKsWI42Szczk7UmYGby0PP55Dv6UaTLkBdh4lrG1gAACAASURBVFssomdgQH4GpiZLaM5X4IYR/IUq6rUq1mxcj/GZKXT3dmF85x6M7dgtLc7NhYYc04H169A1OIip0iTGhoclW8PQNPQPrMG+A6No+QFq9Zp8HzuLBcyXSwhaNQmhb1F5RtqDk3YmhN3Rjo4Nm5AdWAPTstEqz2Bm905MTE5Ba89hFi1JcJPJV9NhcxcZhP8NfHWX4Mtm6RBGrYJoehLl0amgtQK+h4QiK+B7SIftv9/p+k99qvema7+6rTUxuYU9BQxTZ99Z5AdqsZMsnf4n8BXgTabfF5t8Xzj1ClCmkZIvwv8u5j+IVvT5SgZ+TRZsyUSVcswpJUHwZYMEbQCcMsWMkKHigeWaKudBZHK0y/LyXa3+5cCk03vyl2RJpL4s66IYcNmIbKgoSYIvLBMZ10ZYyMGgyy1S4OsvLKhKo0wMlnlqliVSM7IZqdSM4Lt08iX4NsuKdqiOTsEPFJdKPRdVBZzi2zavx8vfej4mytM48KvtOPmUU1Cbn8UjP7lNTk6nv/H1aDtiAx675160xTqsIEa24KIWNFBwXDgdHUJL8GRSaTaR7WhHYWAAoWFhYW4etptFO+V2tRqatTps8uClGQHS6bkyTnn9OZj36sh3tKG0dy/qpRms6ujC+PZdcGwHnav6ZIKuVOaF8w4bDQHxvtWrpcSSvHJpqoSe3h64mQyeeexR7HngAdhRDI+2YPLt5Mm5cOtoR+eGTXAZKSngy6uCHZieLAkfPBu3RGpG8HV1/txS5MzqKANR9uDkq4uOWJMMCLO2gKg8ifKByaDp5v7lqM99bmXyXSaWrIDvMg/YS938Py+7rOfmb11zhz8+scU1eDkdwWZcoyxcFPApDb3iE6kM4IQl2llmwIp8LOFuX2TyTQN0hPdTQlx5KSl3myabSTtxwgin4KsiYg5OvjKxJrdJ4yUXrcvkb/n8/MALZZBRpi1aobn951Z9MTlNpUbIpS9zF5ZuAJMDtfTxU2A2GAFJSZNhoBUr8OVEq7k2onwOusuFGxAQfJmry2PHt/sCnS9ph3TyJfh2bVi/SDv4czMo72V1/BR8ryXuNMms1XU0Ax+nvOFcbD331aJ22PXQ4zJVeq06nr37YZEFnvmH74Td04FnHn1YsiM2HLkVT/z8Zxg6bAOKbczPjTE8sh+9AwPIrd+AarmMjrVrUa0sSNNHtd4QeR1PwARo8rn7nnxKDA6koLacejzinI0waMlOoM12MTs8gqDuwfN8VJo1DG3eDMMyhKa44XvfQzabw0mnnQrDyWH77l047Igj0TnQj9m9w9j5y8ex5457kIs1eIkOkdxtEHsw2mlA2Qy7nzpfLtxmhfOdnZqGnnUwEzclsY4Lt6xpwWGTSBDASKRmma5OmCzQdLPJ5BvArC8gLk9hmuCbzf/rUZ/5zCdXaIflgckK+C7veL3krX/ykY90/9f3vnVHa3xia5aLmiASno4BO5KpkIAvsxEkWJ3ga5oyPYa8jE/AcVGpsCQqMo0YSAFWUr1SzekS6mFRypXc96BqgoqJJaNxep9ksfe8oHZZxiVSq9S+JdM175TYhGVJxymYCylalhO96tKfJjnhqClYURbJ+YKWam7iaQgwdDTJorJBgZI010GYzwoIy+Q7X4FXXVAB5XwtCfgupR1cyi4StUPXhnXKZGFm0ZwpYYZqh/ESArYzEEwoCTN0mG4WazZvxELgyQKqPd+G+blpxF4Ls3vH0NHWgWxPNya8OrLtBaztXYX+XBvuu+subDpiM8y8gznqXJs+7HwWhe4uzLVaGDhsMxpRhEq9jt7+Adisaa9W4Xu+qF8ytQamRg4g8nzk8lm0Ag/lmRLamRzmRyiaDp556ml09fWh2NuN8uwMvGYTOctCV7GIfcP7YLguYsvCyOSkTPtZxxHa4bknnkQwXoIeRKiRQtB5ZcEW6CbsjjZ0bN4Ed2CtTMyi892zEzMTJWRcC+WQ8ZEhDM8TOsg19RcHX8dVYUtBCKteFYfb9Mh42MoX/+2U973v4ytqh+WByQr4Lu94veStOfn+5FvX3l4dGz3a1TKwocEVQToXXCopjJe78t9k8jXShVukogSVYuFg68SihjelI9JL+iTVK22sWCozW3ofWaTF7HEjnaEeX3Ib0mqhxMQhk256gkimdElZW1RdJJQBrbZJgWXMpRXBV2N7A1895VBLkr/kZKMyJbiQS08ckk4WRSgaNjKmriZfLneWgK/ItiipmqvAF/BNQh0ZPk96QtcV7cClnRfJEkscbhvXo31oEK5Fh1sJpT27ME9AavnQGcbOSZ6qDaoRuLwKFO3CY2KbGkyG2DQCWLopNuoFchS2gYFVq2E1fcxNlGCYGTS0CI5rS3CSW8wjti3ohQK0Qh6RbavXyAJVx5WrAikppQSPYfT1lrxezfPRrNVkmeZV6/ArNWT8CI1WEyGD7E0djZYv9nNyzKboxMXLBo9XSxolZ5GcVLK2hdDzeQNEGQa4s9maJ1xfgnrs9iI6NmxAbmAtdAHfWUzv2YXpqRJix0Q5ZGUQmyw85Ai+DLb3GfKjI85mga5OWGyycBzF7RN8G1Vk2IhBnW+++LEPvu99l2ZWdL7LQpMV8F3W4XrpG9981VWr7r/n9pudTOb4Pc8+g+rIOHJNIGdYKn/WYDKXD4shNIEndeymbSkFQgq8lJWphnRFVyQZA/w7t9e0uQq4KkdFQjkQBNPXpSZUsaKmEjWCbywxMnLh7esMEmdoOCdSUh6AE6naI3XnSL7ui2qB91MxmNKhpsXQTSZ6kRMg4UB1A+kImixoFlCUR1rUKXREyhcnORXUNBN8c5YjbreW1xS/gMQn5HJALgvDsgR0WnMVWbhR8C82FJFvcZuvuG5Gdup+iNZCHcX2DqzetAHt/f2wsi7qU5OY378fsxMlhPWGgG+aWyHHN83OSKgbw8jItMfL75ybFcCkG5HKC74WMzmeSrbHXAkTbt6BkcshJk3CxC9yojZ1xI5EY2pUhiQKCTFPeD70lge92kLMJWCjLoqHOq26TXanebIj4NURZ32G9ggfnlxBSJUSXYc8NlRwMGeZQBx4i1y7z6+FSl1i87mDJpyOdvRs3Izs4KAEE9VnWR2/Q8CXNEQlaIpkLQo85A0DOQYYcQnKxLVcDpnOThjd3bD4/aG7jnxwdQGYmabULKzY7ifO+d9v+rej3vYR9UJWfv1WR2AFfH+rw/Sbb7TtuusG9u/efv1Jp5x4cqW5gP3PbMfYE9sxuWc/ZsrTaNRrMCmz8low2eMlHzDF+yoVQBJeI8YppWDgB41yVP6FwMuAdcXVJoutJG6Wk63KJkgWa2KIUmHfGrfTsi2j+0o9JxdnCnxVfDdlXYY8hhILC/5T1yovgieHSE4KlJERKMWUIcCqVBP8NzYy8z1wwpZ2DAF7xTWIbyuxMktLMjLChZJf9P2WPKevEXxdaU7QOUlqBpqMlFyoQg/oDGSijSXTMt8YwZdKAiZ+1RdqKLR3YGDDRrT3r4LhOvBnypjZM4zyxCTQ8qWMksfD4n1op06S0sQ6La0jGXn9PLZpu4e0C/P4SJNH0hgiVw0ZGLYBp5iFls1JDrFRbIPmZqE7LnTDFlUBQ+HlRMbpntM7tbNND5l6E3G9gVaDlEQDC7NziNkaXG9B4/GOk+hOViiJYUYdS5mgZUfAvA3lgiPXrk5wGQShhxYbpvl94UmRP29xIKqM7o0b4VJqZtuoJgWa5amS0C4LXlNx4pGHomEKADPVjFcKIfvkujphdHXD5BQsZhvaiytAeRpzY6Vw3nE/fdjFF//r6/78zxm+vPLrtzwCK+D7Wx6o33Szn19zzZoDzz57w/GnnXR8q91Alm6nmieT18jeYRzYtQez+w+gtG+fRPqFgY+sbUvXGz80EovCH+wlXK9qPUgm4QSUyZfyAymJABqDXxRHGwoCQz68/MBLeafED2RkivV4GcousIiVNwRANenKdJO0Ncjgy+mWtUMhyxtpslDZAxZBNSmA4GtSkfCqbEdyt9h5Sfda8pySPZAGfYmrTwE5/0Owc6EjZ9myDONLCfQMtJyrLKy2DU3T0ZqdQ7CwINMtGyM4+SrwVScoTr6agG8VxfZODGzciM7BfjFABOxw27MXpdExuZwXWy+1tgQlUWnwRak+NUreUrWHwRMeaRBZPHIQVnGbPDmlUZ6ijbZN2AVXJl89n4WRV5Mvl1KaYUEoJZNBk8rRKMtWXsozHL7Bwsw6mvUa/FYDdESGCw2E1ADz+wdqktldp2zE4oIkxSAkuqKNxKwTEDBVYp60ocQhPOq3dVNdxYQ+TD0Dq60o3XZUOxi2JRpothdPT02J+mHBayAg9x4HaDMsmXxfEnx5Emawjky+ZcyNTYU1N/uZ11588b9sXgHf3wQTz/v6Cvgu63C99I0f/cp1ax9/6rGfrBrsP3qmsYB1G9ajo70DVlseZs4VsA0XapgZHcOzj/0Sv7rvQcwO70cHTPhhCxH9+UvaLNKSyPQZ06B1qReS4kYZTwUQCUReGkHIyYfgS8DkoCRfiwV8CdlWpECZRZQEBIJ0iwVlND7QgJBan2MaLAi+ygot4ENtr6Qgqh8bZhCkSgSVVatoExVDkDjckuxd3pa/iB+85HdgIkeDgu+JaYonDwFfJmcRfDO6TL5BpSJJXdKFZhsCaDxZ8DE4PVPwX6vUUOzowJpNm9GxRoGvNz2N+eH9GB8ZRdTypMiUl9WkEKQdWQoo1QQtoBpFogMmEAc+e9ximAYNJYqvZQ2TdOnxdgRm24Ses2EV8rDy1PnmJa5Rpl/TltcpWQ9JXx7fe8h2iKYPtJoImg206lX4jTqCah3hXA2ot2SqJgXTEvDVlfsxAVvlcIvh0y1n0LRDwIwlLY9/9tiFp5uidiA/zBOjbQBmsYD2DeuRG1wD07FRm51BefculCanoJsWKl5drohCZv+ykJTgS9rhBZMvl31y1mfLcUI7cPKt2dnPnve+P/rwCvguD0xWwHd5x+slb33f178+9NQvf3VTR0fblqjeRGdbO1rUsOYt5Hq7kG0rorOjHflsVoJknnrwYVx7+WfQxtQXzh0SjqIefrHFZkmjhRRLSsGjUjqowG9dgS9zFtRAKJNwi4UPsQJfERqQFBZ9GL+udLaetBhHcrumxg86c21VXZCCIy6iMkl2gMq45WLMDtVji05YU1bYQGcSlgGpPiK4Kp5BvRcJimHjQ6rnSE4MkYG8bSEIfDWkEXyzLgxW1cjkq6E5x8m3JpOvXGLbzPNVQerC+RqWuNXqlarQDoME38HVsvDyy2UsjIxifOQAwkYLrm4iZtgRJ3iT8i+VWMYJl9Mmp3aZdqXJOVBgLFOyinUk+MqHhdpo9syxMSJrwcnnYXPZ5uYQ247irdlBR67YVNGV5LkV7cBMXtb0NOE362g2GBxUl1r5aK6OsMbqHtIGzHYgPaTLxEtljNiyGQIUhgi4xKVjUuiHZGnIadn3mTAPL1bh6KRSuDszinl0CPhS7aDsxeU9O1GamBTb9UKrgSBD1YkPujMJvqR6QrrkaJNPOF/TdZWmm/RJpYLMHCffFfA9VAhZAd9DPXIvuN9tX/nK2t1PP/fjzmLxGGO2ijbbQYutADlbbKixaci0ObBuDdz2PA7s3YurL7kMXT6F/+z3ki5y1Wcgod2cyrjwIpWgwIv4aUu3WIyAyVdcBEWqbcIzMyLP4mKO4EsAtJMuSD5GyheTrpXHp1lCiseZUxvJ4yn5mia35WOlkjidiyNqP8MQ+ZBfV71w5IibeoSmBI2TY+T9kEzjBC51G+ErpbVZTZoyfYYZ5G0bQcC8B/WeCb4EL4IvFSItButUFOcrPhXLpHvleeBLSqG2sIBCWyfWHLYZnYMDcqzD2VnMDQ9jUibfAKYgvLo052ML7RBGMHVDQFYC79nYoeky+dK4xz/zPdPkwSlY3SeUyVlnV1rege3mYPM1uzmAVBMVDyYndEtcZkqhRwtwJODPYB2WU3LR1mwsSGRmplZHON9AWG1KS7PQRBwxk5Mxp1uJmKSNm0CeLP2Y+8BlqNJhK7s4GzCiZI/Anys2L1Ht0LlhI7KDa0TpUZf24h2YHp+EYZuo+i2VnRH6yJsmCnJFcRB8tc5OqRIi+LJOXjKDyfnOlqkmCatu9rPn/dHK5LtcKFkB3+UesZe4/Z1f+9rg09u337h+zdrjG6MTyHKibNTkMk84TT9C1nbR1tuF+VZVpt1vXnkVCk1ffuj5aWeKGIPWFyg/Mikx0qCHobTxxraGpt9Ce4bTHsFaXW5GTV9SwKiXpaKBLQPUgZICoCWW05AMvpyELRvzUShV4TKR1Wooxgy4UW3AvNRlU4HNRVjgwyhksXbzRpTGJzE2Po4cnWc1D7qhwbB0+E1Pxu1GFMJp60BboYiFmVn4Cw3YcskeiZbZ85pJka8Og3QHKY6MDtc2EXitBHwzsnAzcllxu/G1knagw03j5Cs5DKZIsIQDkUtqtXBr1BvIF9qxesMGtA+shpHNwi9PY2b3HpTGJ6SEkxOytEkn6gzSK5x+GXgjCzdpaCZAxkI/SL1T6MuSjGH45IJFsyyLRsBwbeh5V+RkTi4PO1+QaiVks4hsS2RZXO6R52UoD5UN4goMQzQrFYStOrxmTTrqvPl5xJUmYi8U+ZunZ+CTOmi11KJSik9VLKdIAKmY8VV+MtuEFXfP6T2AF8VoUeHCEwBvH3pwu9ql480dGJCFW2OeJoudKE+MyxRfDTzhpcMwmXx5BRBKgZEKU+/qhN7VJcdVHIJsvKhVEc1OozY5E1Ys97NbL3zzv5z1kY80/x99nP5/8TAr4Pv/6Nt8y9e+NrhrePiG015x2glRqy5JVTMTE/AbNZkkLV9DVPVVvU7Gg+Fo+OoVn4ND+zGnKctE3fNFu9m7dhDv/LM/RW9XD3787e/i8Yd/idNe80ocvuUIXPeZL0rdiyW5CBEcw5KpjdSC8KmSxwCYIiEIxeYsKgZNw3yjgVf//kV45UVvFnDd+6uncNu3vgtvdErkShnXkVoxakd9PYOjTz8F7/jwh/GzL12N27bdLouWYqihGXowXRN6i5pYHdWghS2nn4HzL3gzvn7VlzE+vF8kasqGHMM0Dems48RIdQFPEnTQ5XkZSx5UrMO6AK/By1zLlFjK5vw8gvkFWf5wIuQxklGO9lcN8t75HmvVOoodXehfv0E4X1E7TE9jhgu3iUlEPElQHpVmIosIQ3HZQpPQ6kxhLKdILiQleY3cTqCWbQwYonEhsUQLANsG7LY8HAYB2S7sfJvIsgJapHMufJPrTaBgu8g0A9i6joDRoo0GtHoD8JtoVeeF8/WrdaFXeCL1/VAajnnlwywNvh4CJAPUSTmItM/U5fsnjcNsj6N1Wp1OZeHWIhVFlyXVGlEAp6sTvZs3C/jSnl2fm0FpB8F3VB67FjIPjSc4H22WI7QDT1bSrMypvqsTnH7J+Uq5cqMJq1FHPDON6tQM1Q6fO/rNb/7wCvguD0xWwHd5x+slb33Lt789uP3Zp2847exXnhDYGZiMImQ+68IC6lMzCGfrMOrculMoH0B3Mvjq1V+AzQnTp2WXoJmRavT3/sWf4ahXvRJz1Tq6/4/d9H//3T/inLe9ESe+4lR8+P0fksUd/fekFuTKVIK5IeAkG3FGINoOAk8tmjjBcfqt+hHOe/97ceofXIidu3Zh89oh3HnNN/HQ9TdJ/KVZzCFqcmkWix64e00/znndG/DIXffg2eE98hhcEGpGBgsLc8h6qmZnLvSw9XXn4u3vejeu+PgnMbpvBK5pIuc4cBwH5emSGCJW9fRhYmxUTAWri+0wQhoNqgp8yaO6jiywuDCjVK0xr6RmcglMhQbVDqQ/ZJHFREdbjmdtoYZ8W4dSO6wZQMax4U+XMLN7GDOTU5KTK/m0yeV5+k1M3YQcpAV8pdiC9IPid6VYU/6NU7O6F/8ufXx5Vzhf181LMppVbENUyKORdRB2FpBb1Sv0SXV2HlorQKalFm2sZjcW6ojYgeY14NUW4Ncb8Ai+LR+BF8rU6ydGGNFskxbhtZKAr+L8uVCTGOZExidSw5Aa4Qw8Ss2Y7SDZyTHs9jb0bKLDbUA4XgHfnQp8efVUC5l9kYCv7SDH5eILwFcn+NpcuMXCoduNOsKZEqpTs1Etm/3cUX95wT+f9Z6VyXc5cLICvss5Wv/DbW+45po1e3fv/vGpZ//Oscg6CAgqBAXHguu4Uh3vLSgfv1+vw6uU8a0vXYGs35K4wpCTjWTkmvjHyz+GWSPGf1z7Lax22zAxOo73/N2HcMTxx+DKf74ETz3xBE47/eU47YSTsHdkP7bdsQ3lsQmcduYZ6F7dh8GuXnR19+Duu+/EA3fegyypC07YhotzL34X2o95Gf7lskvx4b/+K7GkfuMLV+Csc16NV7zx9Yi9GCVmEC8s4JFHHsIFr38THv7F/ejatBYbX3YEiqYrl+U//va3sOueB+GwUijysOVNb8CFf/AOfO5Tn8aWI1+GU049BQ5DxjvasfOhB7Cqtw/dmw/HU7ffhpt/cD3OP+UV2PfUU9i/Z48qRNM1OEUqBmxY5BajCK15lWomyx+aJCTCkWQsSW0NLidfLtwWqsgWOtC/UU2+tCl7UyWZfGcmpiS+kRMyF5LSpUfwJmgRwEK1WONCjVO5CoOnsoGDJwFbqSr4NfLV/Dtvo9kmrGIOjpuDYbmwOjvgM10sZ6HekUf7xiGs3bwZs6WyBJyP7NyNaK6CfMtHrtqAVp6H4TfhNxbQqFWFqok96pEVoAbstWMIfQK+BGHyu5x82ZpBZYOsRnkFlHyKuTSkqq4l91H5w9T55rq70EV7cb8C39b8LMq7dmN6clSyieuRL4/NwPuiacIleAu3nNIOXdBJPViOksI1vUXwrZfmonnX/fzWCy74p5XJd3lgsgK+yzteL3nrm7/+9aEde/feeOqrzjwGroPm1AzGnngSehhg/csOh7OqCxoNBIYBMwix74nHcM2ll8CtLEhHGbfQTWgy9Zx5/hvw1r/5S/zHV76OW/7jv3DUYYfjgx//KPqP3Iybv3C19L+d/8cXw5+dExnRkw8+gC994tN455++D2e97S2YeeJpiRG0/48F9pP/+GHse/yXyHo+wkjHee96F0664A34/9j7DjjJ6jLbc1Pl2GF6pifngZ48MICEGXISDCumXRd1zWlFiZIGyTnp8xkQZQ1rQATXiIioRAHFCTBMztPTobpy1Y3vne9/axgRcJrl/fS51fya6Zm+VXXrX1Xnfv/zne+cJ9c/h9fNm4dffft7ePi3D+GiG65BNWKitHsIsw4+BM/+/gnc/4O78bGPnYUf3Pl1HHDEIeg79iis/cWvMXbWTFS3bMYXzl8Br1SCHbUw/fhj8Pb3vhdXX3UlXv/GN+HIE47Hb3/6Y0yZMR2T+/rw6I9/IvTKgfPm4avX3oAzDjsCT//6ITy/Zo1oUQmmrHiNRByxVBKe7cIpM+WhDI2js+Sz6TlgajKVRVqAgMkqv1atIZXpQO/06eicNF58Z+0BVr4bMbh7Nzwm/9IGUeLV1FRYKydPwJeVrEGhMk1+2FxT4Es+mFBIakWliahRbX5R7cB4nkg0AZPa3lwW9UwSI9kE7And0Md2onfmdGRTGdSLZQxt3YnBDZtgDRTQSfqpUkdQKsKrVVGvldGk4T6VEJQqyMU4kKZoC3zFA5oTeOSeDUtoBxkTN5UiQm2A6GhGzpcqDovzi/Kc4l0cspiBmICvhdpIQSwlB3ftQDzB9x0bdxyq8KTqZRO2Vfl6Lc6XTTeqOSg/I+fLyndoDwi+5XjyllM/+YkLp77nPW3OdxR40gbfUSzWKx36wFe+OXnV+tX3HXz0UfMdjg0PFtF4dhOijYbIseyuDMYvXoAgHkFM17Dp8cfwH1dcgc6GrRpopo4GDAFfPZ/Duz9zLuYvXoqvX3cTnnr0CZzx0fdh0eFLcfO5l+A9H/ggatUqvvPVr2Hx6w7Fm//5HbjpM5fidScei9kLDsQtF34WqWwaH/zMudjy+z/iKzddj5jvoWEHeON734eTP/R+9NfL2PnMn/CDz38RffMPxEln/gtuuepa7N66Gx/5+Cdg5BO47567cd45F+DuO76OWQcvQtf4sbjmgotwwhtOxgnHHIOr3/dxOP2DcAINc085CW/5l3fhpptuxDEnnoBxU6fi2hUX46ijl+PE15+Kay+7TCrVcz/9aXznzq9h2Zw5WPP4E1gXgq9umTIlR843yS08DcarVADQ88AN/Rw4QBCIAxqlW63w0WajiWy+WypfRTvE4Q4NYXjDBgzu2g2Xgw00OpLBktDWMvSzaAWViqysleYsRkJKkif0Qzg23VLsEYTZ+TeTUal8I8k07FQS5XwajfFdSMybAW9MFno2ibFjxiFGhcGeAgaeex7atgE0n92IbKGKaLWOZrkAu1GTVIugQRkak4N5TfHhmYxrYsCpmnBjHJOYNoT6X5mEE+tPNbwiTTdNuZpxSEVRKAFiuRy6ZkwXP1/qesVoft1aDO/eIQY/rklJoap8E5ouOzEB30CHgC+BN6x8uSYMCTDZcBvcg+rgiF9NpG464N9Pv7hNO4wOTNrgO7r1etmj77vrrqkb1q6577CjjpwbzeQwuG4z6pu2INJsCvgG3R2YuGiRjJ+mDB2bHn8cd1x1BZL1CuLUrdMEm917WCg1HXT1zcZ7P/YxzJgxG5d98iwcfOJyLF3+Otx66VX4yMc/hnt/eA+e+MkvMWXOLFx00w344R1fw+TZM6Vr/ZXLr0OuqwOfuPAc5FMpXPHp8xGtu6jYLt7wb2di3mGH4ou33Y6gXENx9wDe9J534sAjD8eK8y9CpVjBm9/xdsw+ZCF++P3v4YKzzsHdd3wNsw8/GJFEBDedfRFOfesbcfwpJ+DaD58FZ8+QNHjmnXIS3vae9+CqKy7HqaedjmQuLPn8/AAAIABJREFUi1uvugqHH3kEjj/5ZNx0zdVIJZP41Fmfwt3f+haWH3gAVv/uEWxes1YyyHjx4TRdJJmQ21JJYdRt8WVgs05qO+FCfYmo57/VajUZiiBEpvJ5jJs6DZ0TJ9LoF/bwMAobNmJox24ETVs0yuRKSZlQskV5HkFVRqXpAMaKmODGBhuPkX4XNcjUyrJFqCpfCdakXjoeRZQXCqoekjE08zkMdnYge8gilLtiaCRdZMflBESLFRuVQg1jjCjyww2MPLYSqR0FJEp1iWuvVYpo1qh8aIpROSOcHCZWaIG8LyJWRCRmzHNj5UvapMnxX9ILJoOd1MCMH3hwPF8UD5KXx8lJzUOyuxNjZsxEatwEAd96cRi71q/F0K7tyOXS0CymlfjwHRtRTje6ahSaUfQBjeLzndA78rBicVkzgi+lZsHgIEp7hrxGJnfT7I9/9JKj25XvqNCkDb6jWq6XP/i/vvnVaWtXr/7RccuPPtCzYqgPjaC6Yzvcagk2t7DZDKbMXwRNs5A2LGx96kn8r8svQRYuojRToVsVUxpsYNLkGdjh1pCb0Ivrb7kFn7vqGnRMGoulRxyC26+4Fh8752z88sFf4Z6vfgOvO+pI/Pt5Z+M/vvAVzFm8EN3jxuDacy9CPJPAJTdfj8a2Hbj90qsRbXgoeU28+X3/iul9B+DmC1fAqDHywMTyt74Bx739bbh+xeXYvnMXPn7Op4S2+PmPfoSzPvAh3PeN/8SUpfMQT8bxv8+/DMecdjJOPP1kXPXxT6HePyS61jknHIsz/uVduOH66/H6U09FPJ3G5665FocecihOOOVk3HjtNUil0zj7nLPx7a9/DcsO7MO6Rx7DdlaDlEoZ/Aa0aATZrjzq1RqCYk3oAsb/iCEP9a+uh3QmK0DcqFVUKCUCxLNZjJ8xAz1TpkqSBCmZwubNst0PGjQLpz9EqBYgwHJSUCbcFIcsThfCfijNL5UZBEFqfsX6s+WnQeCl4ThtIBMJJKOczLNQ7+zApnQK1pI+BFNyCLIOct1R7Ny1HTWHicZJJF0D3UUfwZ+2ILN1CImRGtxCUQYumrWa9AI4wECqwCX4kmIgv02elZy3YSh/B0NXml5y1uGotGipfUem4lgZ082OfzeiuryWXVOnITt2AiLRGCoE3w1rMbR7O/K5tAyEsOHG8WsO8VAOxyk2cr5BMg0224xcXnwgePGhg5pWLALDw6LzbeQ7bjj2zHdd2p5wGx2YtMF3dOv18pzv5z43+Uf3/eDnYzu7Z084cC5mz5iOfNRErVhAf7GAqmFg3Jw+mcRKaQY2PP447rz2asTrFcQc5VZVMYAxuTH497PPQ7Uri93DAzjqsMNxzfkXYu7i+Tj2mOU4+/0fwVs+8H7MXXYUHn/kURwwZ444kt14wWU4/V1vw7K3nCa+s9FYFLOnz8D3r7kNz/zq17BMH0W3jre+/18xdc5s3HLx5Yi5GpqOg8z0iTjvs5ehyoj1gSEsPuIIrFq1Cj/99nfxyU+ejfvuuBNzDj9IXNhuPfcSnPjGU/H6t78ZF733g3CGS6i5LhacfALedua/4sYbbsBJJ5yEZDqDW66+CsuWLcNxJ56Am667HpFoFOecczbu/s9v4cg5B+L5Rx7D1tXPKXOYiClOb0yzyHV2oFmrwy3Q0UxNyHHCi4BTqTVE1ZHLZmGZuvjlNhwbsXQa42fMFK0vnb2cQgHFLVsxsGU7/HpTdLpNgpN4shsynEIdsuh5qaBghRlKzgTgaKjTGg2mXI5AuE+4aYT8fSyBTNIU5UM1n8HWXAbakjmoT4yhoA+ioyeC0sgQTDOFro4pcEcM5Ed8OE8/D/O5rciUGvALJTFbalTKcKs1UWWwGmeFzxw3elpwmILVN4dehAumdpvBnzxOUqKVtwOd5TTNhG5EROmiGQGMiIFIPoPOyVOR752EaDwukUO7Nz2P4V07kM8TfKmS4cy5hxh1Jqyq2fwLwVfPE3xze8HXZRBqqaTAd/eAV8/mbzzu3f/a9nYYJZa0wXeUC/Zyh//w85+f+O3bb7u/tGdgtp7JYeLkiZg3ZwYOWrIQ2Z5uVMnBZbPQYwlENR2bnnwSd1xzFZK1GuKuLxVOlZVXYGDZMcfhtA9/AJmOHO7/rx/hu1+6E8cefyyWLFyAz191HZK943Dav70XixcsxPYtW/HDb38Hqx5+Eh+4+Gzk5k0XnnNy91j89oc/xuPf/y/EaehiuqjAweJlh6FnfC9+9u3vIxVwXNfCkN/EwkMPxVEnnAin0cTO7dulqffcMytxxMGHYt3K1UiN65KBEVId0w6YiWmzpuPhn/wCXqkqW9/0lMmY3deHZ/7wB4zt6UEsGsczTz2Jcb3jMHHCBPzhD3+Qsd6+uXOxad3zmNDVCW9wBPZwUUIpqU1mRltAtzAOKlC7zMEDVmCsRgOO1bqyHScARaMRsecUmR0CJLI5abj1TJ0Cl0MNhSGMbNmGgS3bwHFvDlEwhJNfHH4wXVp8khNlerEaG7ZIR4QpzwRgAq6Y1lAtQulW6H8sqodEQhzYMrEIEpkUaskkBseOQfyw+ejv8rCtsRm53hg0nXSBhmysFxiyML4RQ+WJVYhv2oVYoYSgWIJHyVmlgma1joBbfuFylf+GzXXg8yWVQtBlwGajIVaXCnw9aeKS9LU5LMGKXrdkbJs2mZR4xDpz6JoyHbnxkyQZujjYjz2b1gvnm88qFzkVbBqCL9ecnDvBl0ZH+bxUvjRi53rzPULw1XiB6x/0Gtl8u/J9FTjSBt9XsWgvdZOf3HbbhO//7y/+YmTXrgMo9yFJyAZ6riODWXPnYsFhh2HagkXi+2pZEax59BF88aor0MmKy1EVjGuaYtA9Uiyjd/ZM6f5v3bQJaUp+6MPAyqvWRNMyUPRc9OQ74TYc+dCmY0m87eyPoJGO4KbLrpDcsaTjo0uLApyUYgpFMophmmDrOrJ6RHwa+IFustFPvwN2yhtNpFJJuMz0Eq9IFzHTQlPz0bQdZKyoWCRywipLiRVHTXVdLhwOt8eui2QsDo/mK+I1SxAwpTLjcdKxp1pAB3qSWSQ8HbbvyIQeVQw2Y8s5YWYYMOsu3IbUw2JryepM3M5cX6o/qiRIFRD8sx1dGDd9BronTYJvRuAUCyhs3iiVLyN8SNdKXNM+lS+VEqx8fQ5t+KwuOdmmyX2TfiDg8vm0jIVaySB8PhaNdJJxxHQd+XwHGokMhjq7oc2bAXdGDv36AOpWGbrFE7QQsROYpI9Hqr+O3Q//Hp2DZcRoGlQpo1HlmHEFjVqdcxXiakbulmoHroNUuuFkHrW+MvXGiwk142H8FNfUkUlJKjWi8vpR42tEDXE165pK8KWrWRSloT3Ys3EDRvq3oyOXlnX3AoaiesL5msL5UuamOF9V+SrwpTyPOl+U6e1QQHH3oFfLZm84/swz27TDKLGkDb6jXLCXO/xnN1857q7/9dX7G3sG+xhFLnChcTLLEXmPmcygY9IkzFq8GIsPORiFXdtx5003IGVzioo25wRsA5arTMxFe8kPT6BJxDonkNjpSQSmABTj3KMcsqDRCflJy8Qb3n+mVI/fuP525Cn8pz9CoynJDmzWUKrVDMhnWkhw21231YfbpMZY8Z/kUMNhVnFGExClKY1UnxytDZOMuSmlEbtmwnHscKJLeTfsG3vELbQyeFe+xOLCpWmImyY6InGYTVfOSThfS4dnGTLhRumXTtNxSs7YYYcnQEPuk1WhZNVxkk8SlA0kOzrQO20auidNRmBFYHOEdtMGDG3ZAZ+TZXTpooKBwM6mkrgXha5slsqtU/7HvG/Kz3ThhAk2zIrjaLJ8WOQCoIuvg5ZOIkZT9Uwnmsk8BtI5jHTnoU8bg1q8CT/uwopFoJlR1Ica0HeVkSvZSPQPYUyliSh5U065VWmwU5WUa8b08PJElUOTYBqml7AS54CFuJWJ1IzvrTAAlcZFssDUAnPMWBcvCk6sBUYgZuo9M2chO44BmpSaDWH3pg0Y2bVNwJf/xgsTpWYt8G1Vvkim91a+ViymjH54MSuXgWIBpf4hr5rJ3XB8m/MdNZK0wXfUS/bSN7j7yivHfePOL/2iOTg8N82eCMdXdXKFKqyS3g4204xjUeTGjkFHNoGta1YjEwILwU8GAJqBjAQ7nGLixo90BYGTAOk7iAQqDhNM1JV0YV8aTASHseN7ZQte3LJLtunilMYoI5XzI85hTCIm+NCKkfQHtays/Gj5SK8yjgVLbA93rJQ0cTKMybv0jTVN2KEbGMWofPPIGHE4eKAs1F6IHyJwye9aSya+NDRd9xA3dYyJpxB1A+F6bXKOMVPsMDkeLFv7si20A4GI1Tbvh303pm/wQiDRPLoh7mHpfCfGTZ+G7slTZVS5MTKMwY0bUNi2U8ZhxSCHGmFpYCnzHxoWiUrA4Agx1Q4cx+U4tKUSJAi8BGsJb6Z8S3kniw1l3EQkk4CZSMJP5zBoxTCYysEb1wu/KwM9Qf8LGpxFxJqxSd6ZPhEjJWjbdiI9XJZdj1Erw+UkH20l6w34riaVPsfMHc5CsvknuxJfAJcDFhRo8GeZYuNugskiYWKIVMM0VbKYkuLCDVwkujswduYsZMZNlPui1GzXxnUo7NiKzlxGzHVI/cgoOHXPvOi4vK2OfcFXKl8OvDRtaCVSJiH4pjLXn/CeM1e0G26jA5M2+I5uvV726HtvuaXnd7+7/2f2cGHhhqf/qLwLEjEJNKR4Pm5G2bhHnR8isSfwkTZ0JKhyYHc7tHJkI4gvCl2+xC+XoEywCR3CJNGCkMeOtk93M6ZdKPtIOpFxYIOfIzeiyTdTKsSzQFKT1enz/vgJlsifMDqetARHVMWTl7aVHEtWdZdUrbrkn0G0pxIlQ4AObSNZufM24t4lyQvqOQj4tqLpJfRTJTkT1FIxE3krCqPuiGMbaQdETKnCIxy24C6g6sC3uf0Fmp4ykuEkoAJfFWMv+XOmiVRHJ3qnTVXga1lCO+zZsA4jW3chsG0BfK4zT4zpIezqs5knS0Ful802qWyFMRJQ50KSNuHfybmKllYqYRNJnmPMhJHPop7OYJtmYCSVQWLyNKR6utDZmZdqtlYqy2vFoYwmZxhLJTQ3bUVsuIAOrmFpBBq1zBw5rvBiw+qVwBvA1pRROukW8fQljSM7CWWuTjqCv6OCgSdOQFZJF+KuLOboeoRqhwzGTJuBLM3UIxFUCgTf51HcuQ2d2bQYrBOk5WLKIROur9z3i2iHaFSalATfoDgi3+WBYa+SSl8z/d3vvrydZDE6MGmD7+jW6+XB947be7et33jPknkHLh3csR2/f+wRrF29GvXhImIBO8hs6FCvyQpMbM4Q1QKVGkDqIATYEO+kCaSSjkN/XAFNZVZOLpAeuuLtIAGQGqIe7SU5qRvANjU0mVxrABGHoOxL1I9vKkrAlOo5NDwP44ZY5DBvzOR0FAGIDSkZSAhDOHkAdba8qWzPVZwODX14nBpQUJNWAr4tw3WVzBP+u4o7kguA56E3nUfEoQSMQOMjiBpCjUiAJp3Gyk3RvnLUlhU+aQf5mdWzTJypBplmEHy7MHbaFHRNnCLeDo2hATEMH9nZL5NyBFEjpsI3hc/l2kkShMRLC8ix2uMFg0MRIqlybaE/+DvW7y1jHj430ibpVAJ+MgE7n0U5nUY5FgdSaXB7nkunxCieygDDpG2ji7rmwSJXXSwjVq0iQde0Shl+qQKtoiwlyanwORJ8qc7g+4W35xJKw43Td4aOOqtPTvkxqohVOi9ChoamTT6elS+bcLzgOEhJ5TtbKl+6xVWEdngehe1b0CleGpboicmLs1iIEtydltphH843GpWdkritkTIpFlAZHGmD76vEkDb4vsqFe/HNfvrtO6esfuKJH8ycMmkRhf85zvkPDmPHpk14duVqiRKi6Tfl+jF2px1HJt34s+ao6la8b+VbVbrKMF2ZubCyZNVLAHYNUgqeVLpShQo0qJh6fvF2BGeWbAQZalp5Tx5BRszOlX8uKQjZQkseWCA6W/5ehUXSAEhF2hie8gkWoCXa7Q3nVBcBCb8MM9rEezY0fFE15Iu/VFUcM0x0x9MCvhK+GTHhMmDC0qXytTQDZqUJl1tx7gS4Y+A58eIiTScF8sLNmuR8STtwvHiKOHc16Vm7bh0K23fBD2kHXnMIvgRRk3gleWm8gCkgF05DMtyoy+WPrvDgbDzyabf4bIJxPBKRxqKRycBNJxBkspL0S+CX0E3LFK5Y9gKWIY51VCLoHB6heXq5BL9BR7OK+Ff4lRr8akP0zHIxkouMahBKSCYvBiEdpPLa1BrIObUy3HxX3M9cn+dLbt6VRm2iO4+e6XOQ7Z0g2XKkHXZvWKvAN5OCGVM6X6FUKGuTp95quL3A+bJZR/Cl2sEfKQAjBdSGi141k7162plnXtGufEcHJm3wHd16vezR99z5hSlbn1l937iuznnUqErSgmGib+6BomR4bt3zePThR/D8qlXwq3VpbCQ5hswoGFdNWqkYNm4vFa1LGVErp1giKcO8NrUpdaUZR89fRu4wA02FaPJDSmBReWqS0htu933dQCQ0S3fpH0ygJ8cpYKly2Fj5SnGrM+lYBTPGAlM1nDRDKiThg5nuQC6bo6mGLvcrXmDCi/JPZQAjVWMIDrL9ZtWpa+gkjzlURMwDanYdWkQTg3LfUtUcZV96sQGHwxYEG47RSo9MVdoiKAnj7glKiY4OjJ85E12TSDuYcEZGMMSE3m07gYaiHaiYCIUosksgpy3hlFLUh41CaTyqnyVSSa5mHPFVj8fnxvOLMX8vFoeVycg4s5XKwGISR9wSXpW2l3o0JvI2Ngh5n7SM1Ai+TQdNcr2UmNUbaJTLMkYt49SuK/w3p9T4unKt+fzVEIXi4sVMXRIy+Pq17CSVmkMkNpQQUqPscyybUrM8xkyfKeBLM/XKyCD617Py3SzgG43HxEydvQG62xF890rNZMItHLKIRFTlW2/CKxbgF4a5s/Mq2dzVM9rgO2okaYPvqJfspW9Ane+WZ5/9UW8+v8Ap1ZFOJGFze2bpGDt1okQJOZ6NHZu3YOVjT2DTs8+hXBrBgfPnIzGmUyRCZBWlYKWEiqkQlqmMU+gyFQIFP000JBeulraSBDTNlKYZbRlJafDvUSb1irWgIf6vmkFDFoIoH8cUVQFvwypP/HXpjmWpZpx8E8As9e8x35LqjxUY+U5yGHx4XkB4P66li28Cz4mAy8aUBGhKlbwPDcEkZV1DnPTEunX43nU3YfeGjdBNXcIorWQU8WxSpGma68MfLqIxUpYKnVU3q1Y+B5FThWkUpUoF1XpNQHD8zFnonjIFgcnxYqYXb8Dw9l2wyxUleYtGVGOKPKnwLCElwsYVn7/NmtNHNKzwWAlTE8ztuBihC2VBIKWnrolYNgMjlpSmWyKXk8YVX28zEUNg0P4yAstkTp1KstC9BsBRZxqo12po2g00ONlWqcCr1OFX2Bh0YIeAzQuNpGpQucBcN9uWxxW5XbO516GN3K9c4HTAZuXsKi0zY6K4q0h2d4UNtwmwaHM5MoR+8uEE32waVthw21v5cr0lyUKTCTfqfHVKzcj58t/rTTiFYfiFIZSHi14zm2tzvq8CR9rg+yoW7aVucveXvzxhx5pV94zryB9UL1bFRJsm2ZVKRYYagogOMxlDLp9FV0cHnn3mT7jzG3fhM9ddjQVHLpOxUL75WakqgAhfGnF24b/JRyP8XYgaKqcndH8J/5STU7pVFXHMfw+J1zBRONxnh6xAqAMLu+WhQbDihCXVl1pfRVtIZnHrfEST5Upgo5RXEt7IoQeeIx871JbtRTgJalMSAzThPrsW3/7UeRheu5E5HTDjEcQ70rAo+rd0aLaHYKCIBpN9GXFDQx3R3lrww1gjrkm9VkOxVBEt67hZs9E9eQpMI4LG8CCGGCO0aQscDg1QtsU4oYglFwdecCQRmJUuTdqpnOCosrAPHqKGBcsLxGBG+GARmfAc1NY8kcrATyUQS2UkycKMxRElz8uLH/2IqQygEoMXOluZzruNinDd9O/17ab4OTDDjRpfvlfsck24c1awTc+VZBFezMRPgtNubHaRBmJgJn8OJ/HEqY1BqWzCyQWDgE9Aps43ggjHi2dMQ378BEQ5XjxE8N2Awq5tyGeSiER5IVIDKKSkIpqp+G++dkzn6MxDo78Dx4vZNa424RaG4BSHUSoUvXome/WsM9/Tph1GiSVt8B3lgr3c4ffefnvvhs3P33Pk0qVLB/r7UegfgOUBRVoIdnRIA0ZLRLG7MIixY8ehXqng69/9Fs655XosOfJYeIGK9gn7US/zMOrl2ke89RLHtUBP4WRLZPtCfKW6h1f8Yngju+es8GDAoPBUOn8EX8XjsiWk6WzKxCTI0/Ad0ZeS2qBYVieHKLvjFnCzdGMHkPdRg/vcenztk+ehsma9GAuZiSjMfApmjuBrigG5v2cENsduNUrtVNxPhBNpRljpswKs1lEcKSPakce4OXOk4RYxInBGClLdDWzdiVKDcU4RRKoqQJP8ZpxBk6wqCcZRC/VqGYlIRJpPtvjqesgaUdUwY6UdJX8rVjOI64bktnnxJGLJJBIS+hmDFo9LkjEBmJODkbiSZnHX0qzXhW6xSUkxSqhcFDqkXirBr9dRpXcxm4u2GvCgXy85cOF3HUd5DBumUFENVr0RNRQjrUBpDnrwOQBDe9IwLy4aYW6ghUh3BzqmTUa+dxxi0RiqA8PYs2EzBmmsk4kiJhsCev9SAWIiokXA8pmuaEEyCnR2wO/ohBaJQnd8GJUmvMIQmqUhrr1XTeeuntOmHUaNJG3wHfWSvfQN/uPmm8c99LMf/WzB7NnzD1p8ECKmhYHBQWzesgXJeBypaFy4wJHiCMb3jBO/gTu/902cdf3VWHz0cWBSm8LKF16SlwXiUFD/Umfy57dX9yUypVAW9tdu0wJWypQ8akoJrKxNffojUFRGZa8aUDC0JjwSxboJgw5aPF40yky4CGCKLwOHBig5MzksB8MgONjw1z6HOz95DirPbkCCHHLMRKQjAyOXEstIRhR5AyNwmHdG8DWoGab7mCHTeOSZWVl6dRvFYlmqu55Zs5AfPxER0g5DAyhs2Yj+LTsx3KiIciCvxeA6NuKJhHgY0CCG1a9cV8I4eVaNbHpJ35BVbOjly3y0ON3FGOEUj8GKR2Al4wK8dApL53LwORySSCGImMoHgQ1KamdZrXtMqXBEAUHwbZIKaTZQGxkRE/UqI5MYI2XbUoUzHr7J6CPTlKlAejuQ8yUVRV2vDFNQFWHbklpCSmawUpfxYcrFDDFSD+BZFhJjuzFm+hTkx41DNBJDZbiAfhrN79iGznQUUZL+odiRJX6U70VyFwK+MWgdnfDzHeKTTNc1i43QEHxHRspeLZ256oTzLrii761vtV+jj9P/iLtpg+9r9DJ/+core37w9TsfcMqlvimTpmDeggU4YG4fopkU6s0GBvsHpNqqlisY39kNveHhjm/fhU/dfB0WLT8GrlKZ7h/4ipxg7+jC3mewL/C++L5eDnxlVPVFKE/VhaQmSBtO5K4wAwdwbATRlGiAxWPXqwGskrhX50Hc7jJ+3nRFOoWGAyQj8JlrJo0tNSwQ8Rvwn1uLO886D5XnNkjlq8dMRDszMMVly5LK1+0voMlwSTIZkt7MQQcTrmXAY6IFDXSqDZRLFcRyefTMnonchEkip2oODaC8fSs2b9iM7umT0DWhFxueWYNkIo6BwSE4paqEbyYjUdHLhnyKjHdLtWpZmHHYErqSY9u6jRgZGJSLCS8qRjqBhYcsxu7tWwUYCcBWLCHpy/kxPYhm0xguFYX1oZmQTfNxekTYTljd2nBqVTFQ55o2qxWURopo1OvC5zfJCwca+hYsEO0uqastmzbLRU8MdDwX8xYuwrp161DjfYQhmwsPORSbN29Bkbl19ToSDG+NmIh2dKBn2mR0jutFlO/B4QJ2bdykhixSrHx5cVZ2mgFMRHXGM3kKfBNRAV+w8qWULgRfb2QYzdIgCoWyV8tkrzjh3POvaoPv6MCkDb6jW6+XPfrLV36m58ff+MH9tcHBefSOZSe8s2cMph44B/OXLELPmDHS9R7s34O4bsFsePiP73wLn7r+Kiw6+lh4BieSyCn+9ZfklWmHF07xxaC6v0+VdC39EyLsmZHLpcRr6xb86bHHMGf5MUj0jIU3PIj+xx5G8H8z5mw3kC1pz5JFiE+aCHvzemx54Hco7uhHrm8qph57JPTuMbDZUqQRuVuH99xzuOvTF6C0dhMiJC5iJuIdGZgZGr0QfD04/UNojijw5dCFyMGo0uBEHnlhbs8rDZSLVcTzHRg7azpyEybAiMXQHB7G4ObNKBZLOPXMd6C/VMAzTzyJo5Yfjaf/+AfsXL8FCw/ow8on/4BYLI7Jkycim0rh2adXisdxpqsD//Tpj4iuecdzG/Drn9+PZUsPRaNcwebyEPoWzUV9aAiZVAapdAZrN25E3XXRd/BB6Jg8BTs2b0QinQrTjqmb9VDcM4R0IoUYE0MGhyQXbvWf/ijNtwMPOADbtm7FM888g1mzZmLy1Gk48NDDsOrpp7Brx05sXLceBx18MArFIsqVKt78tjPww3vukWp5wvgJeGblMzjjHe/Apk0b8eivHoTpOOjt7MK2bdsQZTNy+lR09vbK5FutUMCO9ZswsmMrulMRRCMvVL4BIrB0XlBZ/dNlLgY930mTEqFVqHZg5esVhmGXhzBUKLHy/eyJ511wTRt89/cTpo7765/00d3f/9ijv3rBx7vv+95PHyj198+jEQ0dt7gl9ExDDMKXHvE6HHTUkejuHYuEFcfO5zfhS1/+Cs6/9XosPGo5XO2FyveVed+/xvm+evBtVcci56KlIqVWnA4bHsKWu+/D/ffehzd/9lJ0zpuL4h//iPsvvBjmngJRJdVoAAAgAElEQVTcwIDf04WjPvlxjD14MVZ94Qt4/icPwmr4cLviWPKhd2HSm09H00wIgFoMbFy1Bt885wIU12+CRTIjZiGez0pVSfe0gJXv7mE0iiMqqp0KCE2XJAsvokI0qeRwqjbKxRoS+Q70zJiGzIRx0DlkUShi98at6O8fxKGnHIvOaZNw3/fvwT+/50ysWrsWC/rmyeQhTdufX7cerzvyUPilYTiFCr7xhS/LFv/DN10h5/LH3zyCTCqFMZkOmNkcVm5cgynTpyJlxJCMp0SWtXb9Rqx5fi3mLFiAKbNmwaLJejQiAxfNahXxRBI7t27H2J4x8GnaHvrirnn6KXRmsshl0+LMRuCcPWu2cLudU6fiD48+Kvaa06dMkwtXbvwEbFi9GpNnzcCzq1Zhft9cDA4MYveefuTGdaLpNTC4excq/XswMZvHPd/+LjLZDkyaOR35cT0yqdcolNC/bgMKWzlkEUVcCXtVBL0egWUwG4/g64tumeCr5zoRxJTON1J1FO2wL/ie9oZr+lasaNMOo0DANviOYrFe6dAvfvrTXT+/70cP1IcG54uTH6VF5OUoJghHgKOdORywZBEWLVwC1Bz85/fvxgU3X4fFpB00ay/t8FqB74uph7/2VFvcsAgVqCFuNlFZ+Qx2/uZh7H7gIZQadSy79jJk+uah8vhTeOiyyzB16iREJvSimkxg2kmnIhWJ4xeXrkB3LInZcxfg0Z/9BB1HLMXCf/8YtM4ukbyhXoP79NP4zoWXoLBhM3f2IneKZdPQEzGRalEUYe8chF0sKk8FjjtzoMNUwyA0QDd0C/Waza0vUp1dKsNtykToiSjKAyPo37wdQ4ND6J49Fcecfgp2bNyGit3EcK2CgxYvwUMPPYTDjzgCewYHETV9bHl2FU5efizuuPF2kZ29//IL8KsHH8Sax57EW9/xDqk+Ozq6UI1pmDxjBpKIYOO6jULbMPro6VWrMHtuH6b19ck5P7t2LcaO6xFwnD17NorlisgPC0MD6OnsxNDufiSjUeSzORkBZwW8bfMWjBnTgwd//Wuc/pZ/wsb1G0RWtmjuAvzkpz/BvIMPxrpn12D2AXOwa3c/Djl4KTZv2oSBgQFMnT0NTz7zNHonjsOs3l7cdevnsef5zRjXPRZjp09GZvxYkQrahTIG123AwNYtyKZMJKP0M1YmPoYZl3UVtonUEznkXKeiHkLw5fCLUxiSENjhQtmrZzKfPb4Nvn/t4/UXv2+D76iX7KVv0ALfxtDAfEqyOBAq476hsQwryQYF8lETqXQWuXgGw/UaLv3S5zH/8GV/Br4KNF/+xPaXdtj3HvaHgmhVvsID00OgOIJVd30Dz937Y+T2DMPoyuGg61cg3TcfQ7/4HVZ+6UtY+t4zkFg4SxoympVBfc0m/OKzV6DvyEMx88QT8MhVN8IYPxFLzj0H5phugJ/rUgVrv/oVPPTVO+GPFGEY5Ik1qTLdiIVYOoVENIbGrgG4xUoYW0ZdMk1wfAFhSrAYJFlpOBgYqaKzpxdjJk9GfvxYiXQvD41gZEe/RMcffsoJmDhzOn7/m4elSff81s1YsGAxZsyZhd8//ZRoc0896XgUd23DEw8/gpW/fQxpI4rTzvxnPPjAA9i9bjMWHXEoDn/d4cKCP7Z2JTp7xiJhRjA0MCz0e7ajA5u2bsPk6dPQwygjU0f/nn5kM1kUR4ronTAe1XoTzUYdlWIRqXgM5aGCGC+Vh4fQN+cAmYj85f3345ClSzFh4kSZHnzqqadUQGg8gQMP7JNBjt/95rfo6R2HtWvX4sgjj5S1evSRRzFr5iw8vfKPmDF3NroyaXznC19GvOYK+I6ZNhmJSeOgR024I2UMr92Awp6dSCQMRDUXOr0dSHsZMRgmFeds6NGhhyqULhgdXQjE28GDXq7DGx5CozSMAhtubfB9VSjSBt9XtWx/eSOC709/eO+D9eGhuYZJoxnJARBehxUwx1nZoYZpwXZcGY5I9IzBZ754G+YeeQxc8mz7NNz22jC+xPlRvznaF25/wJcPJQAs+WWUVdmob1sHrNuE/nt/iT8+80ccdcNn0TFvCQo//BnWf+lr6Jk+EcXuFMbNn4+uZcfBfn4j7r/iCsw9eTkmH38MnrrqVjQ6OnHwRRch0tMtCgAMDuP+iy/Eul8+IH7Anu+KtjeWjKHBi1YqgVQ8BXdwBC7N2pniS6UFmRmD/sFq5DYwIij5GraPVJDId2PyrFnoGt8LIxlBY2gQO1Y+i6Fd/SjTZJwDEtWmdPvtcKKN0q1KvYGjTzkeqVQCv/r5z1AtjiBvxpHUTAxVysinM0jAQMGuI5XLSLwPqACImEj833ToRCwhgxTZbF5SJ1K5rDTpovGEjEFHo5ZIxbj+ru2J/tazm6jSFcyxJYmD6caU5Tl18tdFUcpwqq0KW+RwjK5n040yMVE5cL4x9PHlQAi9QeiaF9DfI53CSW8+DU///nFseOZPyMNCZ+cYdM+cguz0SdDjEdSGChhYsxY7N6/D+J48YpoD3WlKs9GlcRNpB04/huBrdXQL9aDA1xHPDacNvv9t5BjtZ/i//YD/qHdw01lndTx4370PNoaH5xum8kaQKWHx5IUI9jl5RlMYGcANdETHduHTn78Z85cdC48d5hepHV5urf5fge9eRYRwJQEc3YWl2dAGBrHh1jvwzEO/xfE3fRbpGbOw/Z6f4pn/9UWk8jkMuTaSkQiO+OhHEY/F8MAVl2POqcdi4umn4qnLrkU1ncOhl16KSE+nAt+BYTxyxTVY8+OfQHfoW+whEouoJF2qAqKWKBYIvj4HDzj4QLWEQRNxSs6UqbptRtHM5uHnu8D0kJ4Jk9DZ0w09Yap49O07UNwzKFQDh4tjTWVgxHEC+t1yIIEzKtF0EpFYHGVqbj0PSc0QjTaNhigDY0yTHzHlduSdmTAdS0URiZpIJpOImFE5XwIuwyhb/sqcRhPXDRoSUSlCtzlHmffUKmXJTJPgTMdFZaQk3DHPj8dw0IOSPfK8Yn0ZqlskLJPRQmFqMQctxISI6RUOfZk1ZMbkUakUYdguotCRyeWRYa+ht0vOj+PMxa3bYe/agWb/dhiNMuI09Zc3nCUXE2mysniIRWDlu6GHla/v2jBKTbjDg2iWhjE0UmSMUJt2eBXA1gbfV7FoL3WTaz7wgexvHrj/gUZheIlKb2Hlq2YSaDpDBzJWLWwSMWeL1oGp3h58+vYbMf+oY4V22NcN7JVO6/8l+FL3qgWGVGI1nT83ES8Usf62O7DqwYdw7HWXIH3gAdjx64ew7r77MPeIo2B6Gp6+8+uYedqpGN93AH534w2YdsLRmHD6yXj0ymthpzpw2IUXIzK2g108YLiIRy65Eivv+7EoHTyRCmvI5nPwOL1lGmJOYw+NqJgiMf0xwyw3Ko190bXWrRhmHn8C5r/jncrw24gItmtxA65LvSzgVOvCEVM+Z7pq8o/NOtk+88UJOXllyGYoZQUpF27BPUfOR6YFdRN66KNAEZ4VZ5vQC7fqnJCjzFnF+ciLzvPgyLdcbCnlEiPgcHJMgT61tOLyRgcx3oaNOE4L8ja8gWkK+Mud8X3DXYJspej5QAtPejnQjY3vNXpeKPezwGkqsxy7AdOKyHkxmJQXBZ6oaJubTWg7tuGXt9yEXc+vRkZUKD6iZgymro7zWP1GLVidXTDyY+DT28GxYZQJvgNoFocxVCx5tUzu8hNOf+PV7Ybb6MCkDb6jW6+XPfqMww6LF3ft/LFdKh4doWcshwzI+bJ6oC8vJ6vY7JDtnCZTYzSDufDzt2HRcla+kb8L8OV50vxb3Mno7RA4MAcKWH/jl7HqgQdx7E2XIb1knuhTUS8BsRzw3GY8cunlGLd4CSYfvBgP3nQd5rzxNIw/9SQ8fNnlQKYbS889H9bkbgQE38IInrj4cqy+98ccdYCt+zBMHV1dnWgSkyxDYsrtoQKcIp3gSDuYYp+p64xTYoS6iVIshtmvPxXLzz4XiMeIdmpMNqIAiUnRnOygET0NgJgSIqDCCyOP5XiuMm5QgGb78G0bBu/LoNyuDiNCyyBORDPKxwqP54AGp8wUUKpx7dBGjihOQAwxWKLpSRHw9+K1TCBvyYpbWu3QBo6yPkvVn9KpJTCHlpeiU+SuoNlUckSORKu9krpf0hq+A5P6Z7qp8+LDdaBWl6kgMnLOc+CbUlyMge3bcN+lF2Pn6mcQd2wkdQMxM6q8mcPhmCAWgUmNb64baIFvxd4LvoMjRYLvZ098w5vaaodRYkkbfEe5YC93+PLly01/8/qL3Fr1U1HfT0dpjCMm5NwmKyeqBstfjoXSv9fXkekegwtvvQkLjjpaON/9r3xHrxF8Oc533yGLvZNw4q5GA3MXUTbDhvbg+Vu+irUPPoLjr/0s4n2zUFi7BiMbVqN3wSJENQsPn7cCXTMPxKxly/HrG6/HtBOXY/IbTsZjV10FN9uLpedeCHNyBwIOSwwN4/FLLsfKe++DKbyiuMsjk8uKUY8kc3D4YaAAjzac3GZLVcoKkBWrLxVpJRbHxGVH47SLL4HPRAmTdTQdyEjs6JI5F41YEstDLBNTela1Yh+njNjpkcA8NDEAopcDq9Nw3osvnHI8UH1C3p7H04RHKkwmB3P2pFgU0xnbsdEolxBLpSR6qV6rIxaPw8ql5fmBRayAM20yXNiVmlT1ekdaLnikD+Q12MdnQxq2xGvlBySFMb94XsRRsdOgco3/cbKbZ+a7QtWQF5YpQJXDgYhP21EmifDC5MNf9yy+f9FnMLxlA1K0+QwCRDRLpulkDJuPQW/ljg7xdgiilgyKGJUGnOFhqXxD8L3spDe86dp25Ts6MGmD7+jW6xXZgOXzZs22y5Vr9Xr9dM7XMyeMU1HsaNMsxdVVDpfu0wDdQLyrCxfedgsWHXU0HE6N7WNC/koNslaQo9Q9rXSIv/I89hd8Wx9tVz7ArPp8YGQbVt1yB1b/8jG8/tprkZo5Dav/8xt47mf34uiPvA8d48bhlxdfiSlLXocZRx6NX193HaYecQgmn7AMv7/tRjjjZuPgcy5C0JuCFriwhkp4bMXlWPmj/5JhADNhwdFcZDryMg7L0eG4FYPdPyycr5gN8UxYvFmkDQI4ERP1SALZvvl454rLEPROgC2pGbpYZLK6E1XEXieMMF2DT1AKxReqTvVj66MQXnmU2m7vlxyz9+/K2Mhv2iis3YQNTz2NhYcdgj07tsBt1DBmXC+atQaKhRJSmTy6F81Vfg/VhlTMnK5gtt/I5h2yxc8fMk/8MUjfSCErBvXK4a71oC2HjNYJ7T17Ppe9NXBY0YoJPyv8VtgTX0UWAxq8ZhNR04DmORj5za/wo2uvhFsqIuYHYu4vlp/09KDnM69Y8QT0jjyQzyKIWfKcDVa+hQLqI8MYGBnx6pn8iuUf+si1B33wg0qv1v7arxVog+9+LdN+H6QdOXvqvFL/nhviunZ4zIwkdNsVoxMrakoml8CIxyEGDcnuMbjoc7dh4bLlcLQ/B98WsL7UI+8Lvvt9Zq9wYAuYXxhBVltTDk8YNMgp7sLa27+GVQ8+juOuuhzZvpnYff/P8Zubb8FRx56IfDyJn9/3Ayx+95mYcOjh+Nl5F6M3lcHchXPxs7u/hSknvQFzPn4WtJ4kpGFTKOGXF12I9b94AFF6CJgBtKiBZC4j4CtqAc2Cs2dEvI+l6hOPYXoOMzBUg0dOOBKH09mFt59/HrIHHwwvmlB+FF6ACHcZe+tW9TZnk/PPMFTc3sJd+J+tjxC3L7FiLe9cBX1uo4Hm+m3Y+PQfMHPOLOzashl+s44JkyejWBhBR2c3qraP9NyZ0CMmnr//N6hRt0xXTE1HdyyFZFcXEkctFhtMnfEl8gZRkU3qDF7KkF6dmurBqXNRnr8q5FNSRlRpLqUykzFax+qeC4OVfrGAP3zza3j6O99A1FPAq7uOVL2WGOwzK04H6OfQQVezDPxoRNzYjJINl0bqBN/iiFtLdaw4+sMfvq4NvqP7NLbBd3TrtV9Hn7xoRvfgjsJbNNd/ezTQFsZ0JEWhqjMtQFMJFL6GRHcnLvrc7ViwbBnsEHxbBuGvREFIOvBLCIFfyqdhv074xQdxrJQdeprq8ENZ2I1nvnAnnvzVYzj9mivRPW8WnC0b8ZsbbkZp5WZ6siA7ZzwO+fiHkJwyFavv/BZW/fSX0Jt1JMekcMi734/OY05EkGJDyIU+PIwnbr0Nj3/7u4jWm6QSxU0snknJFBUtHg1fh7OnIAbjCklYEXIbTV9fTbxyXfoUxGOYvnwZjvnYR6B1dsI2Ygg0+gv7MDVKFtRbXBpU8nOrhmz9uQ/vuncdXupjoardvedCtYHvway42PrQw+ieMA6mY6M8NCCJJcxVy48Zg5F6E9mFB8IMXOz+3ZMwmzaisRhGhoaRNCNI9fQgesxS4XppdBkSB+qioM48PKt9al95Hq0LwQvPx6H2mfMnreuONPkUJc23nHgSs0ln1zGycT3uv+UGlNc8I4b2MWK8Y8v4sTDEnFrkxSoWh57LAR00jY9I5ayVbPHzJfgOlopuI5W7ZNmHP3pDG3xH92lrg+/o1mu/j16yZImVHto13an6x8FzjtHhHxTo3ng9CHThg2Ei2dWJCz9365+BbwtU/xr4yodzHwB+sXHO/up6X+oJ0fhblAJML9Y9RJwKyk+uxMiOQfQsOxJmVw6m10DpD39E4ennATtA/qDZyMzvA6hF3TWIgZUr0SgOIjt5LHIHLISe6oJHDpUNM6eK0gMP4fsrroS7qx9RI4Al4JuAnkzAoodA04e9Z1ilO9DVjEkLMv6qjNoN8fQ1UGcwZS6N4z7wPkw//jg4sSQCMymcJcejFfHQAt0Xv91DQN0LyPvs4f9iYcjFto5vQV8Ao+bg2Qd+jQm941EfKSCi6ygM9EsDrnPMWJRcBz2L5gKeg/7HnkbUcZHNZNC/fZcoYDK945E8Zik8hokqfYyKSJKKfB/zJCmFXwKIW+cuaddcG+X8KdjMw2m1LN7M5Kyp57XhV0v47Tfvwp/uuwcdtSoM2xZOm41NSvB4HkxI8X0TfiwGPZeF1pmDFrPgNWzopSbs4WFFO5RG3Goqd9FBb/qnG49esYIP1f7azxVog+9+LtSrPWw5lpvNCeszfrN5KEzvX+C4R0Q9jIvqppnq6sLFt92ChcuW/SXtIIk8L7/l3J/zeTUALOY+4QeXlopUZ+howqo3mMApHrYk9sygCdNvKqN1krFs0nM/HfCb2+cqoNlwJbreghFExZydAUhmYMNf8yy+/tGz0Ni0FZHAQzIVRTyThpGKIZpMwK3aaLLhVmOusQdfc9XUHw12ZJegS6PMixlopmIwJ03ASR/8EDoXLUUQTYo7V2sUZW/Bu28h2VrAfQvhV1zUfR2ROehAW00PkaaLDb9/CmN6xsIul7Bu1UpMnDQJmXQWa59bh64pEzBlyQI0m3X0r1yDCJOb43FUCiVYMGFls8gcMh8uE0VCs7rWh1IihP6y7t37by1mZO/xYbUsPsoqxDrM6mP/IYDu1KA5TQw8+jDu/uIXoA/0I+c1oDueBLzGqEtmLp5uqb5EYMKLRveCrx6NSKCpVlRJFtWQdqhm8p856I1vvrkNvvvzqXzhmDb4jm69/ltHz+/pSRpoHBpz9eOi0A/LdHcdcMltt3QsOmKZ6TCNQCwTVcd7f5UP+3NCrabc/oCxPLaU1YweDyPr/YbocVk+2bol2W0+/XstX4Id2Twk4Jqkbz06jhlo6DV4nJxCXHSzkcCU41zNh+U14K5Zg6984mx4m7eLwD+ViiOSjsFMJ8SExq02YdPPt9FQZupeU0UTiVm7JY1Llo50Q7OjBhq0c5x9IJa/40xk5vTBYNKEqB/CL14PJKRUcaWqGlYqAWnKhZ+EV/pAtOpe9ae6Z4vAZYumULb1XqUMIx4XrtWrVGBk0sJhi9qhSc9j6nkdRhErDQXVCKm4XL8Ivn+WJBKOprfeD+oxW+f6QlXcOmeCrqjTwqw6Sur4O6ZnmJ4Ld2gQW37zIB6++3vwBvYgHtjQ7SZoaqZxGo+5etwxUG4mBhocLolJOKjRmRWTHea3MVuvOTykON9S0a2kshdMueiSm9/61re2xCH787b8H39MG3z/Bm+Bw4C4k89PHz9t8lHnXX3lu+cvPWyxz0zwkEqggbcAQ7jt3FfR8Eqm6K/0VF6OD36p+yM/KO6ugS5bY13chn3Z8jueJYnIHCKxTRqu63B5wfA1xNjocjXYbJZZDWiGDasZEc0wt70+4gg0Dwk04a9biy+ddS60zTuRCQJEozpi+SSsTFImxYJaE43+YdnmUges+QRyFtmUnFnKQpjkpu5LEgUSCZQ4qNLZg4NOPBXTjjwCqd6xkmSs9uIkP1uAywlDpaNVF5uw0fVSlfG+ixoGnMphYcI0AY/j40oPFt6BjGiHu5aWdCyM+hEOlkbnAozqosV1leh3qXwFCdWQBjlXkQArI/kW+Ar07/3kKhBW5IrasqgUbHUumutCL1UxuGkLNj30ENb99iFoxUHEAwdBaBeq07+Y0jumOtPIXiPrS7mZDo9cdDYLvSMn6Rx8PRCCL7PgBsslt5bOnj/pwktuaYPv6MCkDb6jW6/X8mjtjDMOi/3bu8/751kH9H0sk8lPsywrzemjvYm/+zyaTCWFiRQvBszW3yVdN6ycWzfd99gXc8T7VNr8BLtBELiapjl0lAw0zdUCnUNOhqYFnkZ1MoFGNz3LCxirZji6HwS6ZvqaHrg6Grrn6rS1YPvG1WkjZHsxN2H5mu/bluf7foSGkMmY5mbqa1bp3/zMCvjPbUInqz4TSHRnYWTi0pAi+Lr9rHybAr66mLuruHsZNeYYoaXBpOkwucpYAq4ZRdHjI6QQnzgB4w+YiWnTZ6CrawxM6odl8IKAq8nPe805WbgKl/yCjuQFlpigp6pNXkRY2kmBGioIVKIwx8k5jq0SlgmibKqq4WLSNiplWqphAW1qhdVxHNLg0A21zBzNoA5aGosSIU0dr5paY5NRrsX7xPuptOrwvOX26iLCotX2HFRKJVQGhzG0bhN2P7cWjZ07EXVqsNCEHjThcz14zXCZhB3adhoqLJUNN2rRPUYH5TLQ8nkV5krwLTXRGB6SIE5WvrVU9rzJF196axt8RwcPbfAd3Xq95kevWLFCnzdvXm9nZ+fJiUSiR9O0lK7rkSAIDAlG1DTfdd3A53QAt5CGEYvFYqlIJGLx39REmi+/D4LA8zyPP+z9kz+3vtnPDoKAnqt1z/Oanuc1HMepa5rGvzeCIJBvAnG9Xvc0TfN0XafZIDHHc+t11UenVULQkN/xYM/zggZ/gPwPpmtqWlzzPa8SuBUrIFrzOfB3ruvGDN/vSQ3uXrr7l7/5ZH6gPDmv+YjGDBjZKKxcUozotZoDr78Ap9kQIxx6y0plGI4De5YmDTeCVJIdeSYp8+KQTKCKACXHkQh5cifCY3JjEe7U7YaDRqOJIKwsCUK8uDE1OhKJiS6bHg/0WJCQTYns4eAY/Q54ZWpxqgFreDGgEU8GnVoOldkW5e6AtI2uIRLw2xAulRjscdBEpgfp4+CI/pZaZhbnMqRnenIcUzAisahMx7HBKENvUvmHQapUfbB6ZvoyjwEHKlTRTRBnIofWdGBQYeF4SPIB/TocSSBxoXM62dUU+FJrQfMhKypVNqtebi8804JO6qQjK+PbjL8KSk00CwTfYQyUi24plT1vWht8R40NbfAd9ZL9bW9AsB4aGrJMkySi+spmswIrmzdvRjqdDjo7O4PVq1cjn88Hvb29/Dno6+sLVqxY8UK7/m/7NPDeww9Pjx8c+ebYqn1amskfCR1mRwJGLikWiXrNFvDlNrdpAjZ9MVjssprkVK+hSWQ9o+SZvxY3LAFPluS2qbb0rDY96ohDXpcgy/Kx0bTRrDWFKSAg87pAsDVMDXG6lDFG3vVU6rHsOAAn9OZg/c3hAxrbOIGPBqfteGHwCbwBXNkq6IpH5YWJ4KsBMZ/+w2wWKkWCydFfRgJxnJk1q8TXq4k1MQ9i1p1lIZZIiI+FTOGRepDsepbNmkyvCQ8u4GsioCeH/I6khicewbQGJbj7Dqtd0hmOcPE+aRzHl5FrCcWUC7upwks1Q2iZIARf8tZaPgvdtOBVCb4NVfkWWfmW3Eo6e/7US1a0aYdRfqba4DvKBWsf/tqswIq+vohnB3eOrdnv7GBrJ+rDyMclvTgej8kUVdA/Ate2JfS4GW6vY+KT4MsUHL0yWJnRAjHKXQJLuQhHj+nfqcEKaHgTyDgtwZWUKKu6JgG9bsvfCTIeqQqPacwBEtGE+AszRJOOYVTd8dvxAgFgKf0FiH3Y8NDg4Dh9PFxuCUhL0MtDh8VqmSO+JoN5dPkmnUQlLykGyXTjVoQjygRRnj/9JzQlkdNZHcdNxFJJoUSob5bGpoAvjeUpu2O9r8BXY4ip+EIQNOmKRo9e6rV1qapJ34jDGgHYsyXQkyfA6lxz1HgGhy9owsM1or9D4DGs1ISeTcHI5eXK4FWa8EsN1IcHUCkWhPOtk/Ntg++oPxht8B31krVv8FqsAMHX1CJ35QaLb8sEDmJpE2Y+DiuTQDyWBKqsfIsyUcUcNVdMDQJY4mPrS7KwR58MSyX3RsLK0TcduIYr3XrTJYiqipkVJwGYYGsTfBs2ArfF/5K6cQX8GLApKc17aYcAjhPAcVnpKq8H2j2S4iDQknageQ5Hg5XPLoGT4KUGMjyTlAIQZTUpNDUBlt+q0eb4njjdSfVqGGLCL5l2ZMejGuLphHJhIydNkCbVQklfmGdHQBY3tdDDQQzQCN5cI4mUd8XBTVQPfiCOZxznIIfOcE7y2JSZSeOQDTdTVb6Kj6aBvQktnYKWy4ixkEPpX7Ei+XW1YgHDlZpby2Q/M+GSS25qc76j+2S0wXd069U++jVagRV9Z+0n6tkAABLSSURBVERMbcNdncMjb0v4dSSzlpigM44nEkvBqdtwhsqSISem3uEAgUifWQUaAXwyLxarQAMGOV1aOIYuZZpQAa2BW9UQU50yDnjZsJs0H2fFS/WBAkFfD5BJJ5VowfPg2KQdAqElaKLu8GcazjC6Xfxu2aVUZj08RTWEEUrZ2CwL/XhZeQrgGro0xaS5ZhFEA9iuI9aTFLuw8pSqWCSHGnQqQFIJeV4++V0a3ogtJKtfVfGKtpoWpWy0knIIB0HIkQekHVjpUskgUzNMnFaewVRBsDrmMbqrqAnGB5HCocGPKu812VloqTTApptmSNSRW62iOTgIe6SE4YrjlpOxC8dfdumNbfAd3YejDb6jW6/20a/RCqw444xIZN3Gr+b7C+/IBk09kY7ASscQTadhxVJoUGI2NCIju/StZVUpgCMVIPfuBB8p81TVyO0xDWMEjEKXL8q5REpGF7mWjwMrXwfNpgd2EgU4PU34W3LJmVRcbuM7LlzbFXBm1UsAdvjvrG59Hw58Cbkk+ErTU9Yl9GQQvjdUOehhM02qXoJv+HeL5koqBl7GpS3SEiEwE5wNDWbURDydFJ0wLzSs8Mm7yggyq2upmAm8rSacOAmFFxlSJrwiUMnAc5HunkTC88JE8KW2l14POnlf3ivNnfgYvIApyljAN0ilEWTS4OxbUKnDr1fRGBhEbbiIwYbrltKJz5z1ljffqK1Y0Zp5fo3eJf/Yd9MG33/s1/fv9tkRfKPrNn4xu6fwrg4tMCLRAJF0EgkK+unlS4nZcEFcz+iE5kq1S25Tk8aaWFMSKCxuxVW3n1tycqeqj+arqB1yr74nFR5lCqx2a9U6nCaBVYMv1EOAJo3TfQ/pJMGXmMXIH0/Al3aP7NsRcIXXpeqBB7Ex1zK+kaEP1QCTYYdwvk60s2JxyfFdcqxqvMOwSGH4cD0HTd8RP2OCHu0wWf2KoIHuboyfDytfn5UuAZoZa9JgJBhHJEyUYByxYkIdiIRwr5BOVb9Kj+wpwCUP7jqSdGF5HGCBSM5Eusbz4J9M+aDA0IwB5J2zWRiBgaBYhVctoz7IIYsy+l3XLadT55/1pjfc3Abf0X3c2uA7uvVqH/0arcAXlyyxim5we6xQem9WCywqgFPpJNLpHCJWFE6thibDNQNHxouZj8Ymk7hGstoNq1+Cr5pVYCWpvHgJkORsaSQuQCpds9AwjMl0TRsO89R85ZXboh2In+lUUopqgja1wOz4C+frBLApOxOtL/lfT6pl/p20CLW6UvaFbmRsWBHEmD9HDpkKCErYWPkSZCl90wxW0Y6qek1Wvuo2UtSTQjANqXwV+FJWFw6LsI7VCLj8N5VqwedPXS6/BDyFqmHlT+WHUjPQXY/AS4k0ryo6J9/o7UvxsWiIhRyXc9T43B1eYCzoibQatNANOOUq/EoFDQaUjpSws9l0S8no2eetXHmb9oJP52v0LvnHvps2+P5jv75/t89uxfLlZmykdpk+NPSpvObHUhEd2UwK6WQKUcOCW2mgUSoJeNBUh/+pSTWRCygFAFMxhPcNq05yvqyKQ5tI5uipGjAcaBAgDtCo23BtVroyTSJSMpfbcARIpZLC1bLyFYBmxctpYJf8rAeX1a/wvkpqxupa5anRg/eF5W5VuDw9cqisSOXU+SflZxFL6FqXZjfU/JoEZFV1slJmxayZNBtKS+6a8NvktUNZGZUOypuS3wRj3pZjHSHzwAQLqfbJ+dKKXhOKQaMZvFS+zJTzYQg3rhzfZACF+EtViOMBDa65CTOehp5Ni5m6Xa/JxFytv4Ch4RHs9DynnE188Lynn77z7/bN9nd6Ym3w/Tt9Yf7RT4s78ysOOuSfzJHiFzrsZldHREcmGUUmnYZpmHAIvgzPDPWyrORYWFEPS0sEVouMOZI/TbVdlm05QVm8MVRwqTTAKDVjhRdWuhywkCRhVrFS+arGFyvlbDotcM1tt0fO1zdU1cvECk9xvar6VQDc4n9JTXAcUB4v9NNt8btCO2gaoqQJyPvqOqIWKQMFvlRZEIBNi8cRY0lVkEYh+GaFzyb48jkKLSBTbyHPS/9iSdYgl/yCJzRlc+p0PMmNk6LZ9yU5RIZVPI4Xk4IgFaGiiKSKJ1fNdA/Hg9YgqWLBTKRh0NksbqLZrMIYrKK4fQADhRIGY7GSO67jpI898MCj/+jv2df6+bXB97Ve0fb97fcK3H766b2VTduv7S6X39EduEY2YSGWiwu3W600YFdd8fWN0bOBk2PiqcPGEwsyAi75XzbbDNG8SjOOAEUQ0SijIvXQcmJUNTAZiGajKdUvAYvTah5NZyToEojHo1KZug5BSykdHFa9rH4Jvqx0qXag0sEHvEA16+R+Wp4L5Fe5YydDQs6X1SSrXU6hhUoGpkmw2nVpbhMxJA8uVJwJJSHcrRlBNJmEQTcxemPIAXKvwgdT/SAKB8rBJF+O1a/ijsWDSMyQJIBJGo70eZNw17ChyMk2Ug9ieyzgq5qIlKd5nGRrUuusQU+kkOjpRoQJzpUygj1lVIYq2D5SsqvdHV/re/NpZx9x3nnl/X7h2wfKCrTBt/1G+JutQBAE2u2nnLJQ27j11u567fAxSUuPp6MiFyuVqqjXXWg+LSlJJ3jQLQ2WxWECcqRUBBiwLCUzky69aGWVGY3UqESVVux6y+iG4Gs7aNTryrWN2l2CKUtgBIgzs4z6W9uRQQtWva4TMD9TOF+RmInUjNIz3pbTb0p2phzeQi9embEj2JHvVRlspBzYTOOf4pvLSb2AoZn0qOD5Ez8DGfMlrWJw1DmREHN5hlwI7SA6XErOCNYWAkrBOAIsAKwm6ESmJmY9Su3BzYFquCmagUDsSSlvQ2PAKOkUmxN9tqgv+Du3VoffoKqZF8S8mL6nKEOrNlEYGMbuctUpWtZPsjMO+Pd/+tYdW/5mb6L/jx+4Db7/H794/winzsL0W+9854zmn9Z8PRc4SztSESOqaagVKyjXmuJz3HA92LDFWpJ7ackZY8KxZSIWjchgAL8JaAJc0jhSqdHCgdKrQOzENJGWNTg111TjxdKWEgDmhttHIkZvB6qyOIQRoOGQ+/XRdJkOTLmZAl9WiDYlaDJ6zIqYla8y1mn5SZB2YM0ugZ5CgyjgFU+gEHz9wIUe0WFEW+BLjFWqDZgWrEQMRiwiPha6RZC1xPNBnpMAL5UPSv9LqRh5ccnfFOtMKWkVtUA9sWh3Ca42XNcRu07PbsCr2bDrTXiOA49SNFIOtouIbyIWSyAzZiyyveOR8HXYhTL661Vvh+f9l9vTcd6/fe97a/8R3od/i+fQBt+/xaq3H/MvVuDOU964sLln+yc6I+ZpeR8dRqmqEyTtwEfVd1EnNRCQg/XAcE+ZMxA1gUp4IDBZtEPkeKw0tbjlV00kJhkLWIXRv5zssunboBha5VsrmtgASY420yOCmlgOX7AiZNON1INUuARcgq+vhi4oQ+N2PRwtlvuUdGBFc8hwRahyiLBSN6h64MCFquC552fVS19i+ipYERMRapbJ+8ZjiCQSQjsQfNUYsa4GQ0JTSrKy6pu9NaXEYKNN8dyuGqvmc/FcmRYk8DIKiA1G11WAqzd9mXLjoAW1yHFNR0IzkTbisKJxRDM5WLkOuIHujpTrQ/2ufW+9I3H9v333uxvaCodX/2Fug++rX7v2LV/DFSAF8aXTT+80K/VTsnbzA/Hh8tyI62SCwNMU2IUSMkmB82D7Dpqs3qTqdMMJLyX3ku23eM+o3r/8J3aRzCUjj6s43pY0rYXBBMt4JKroAM+BTmMeYhcBlsMWrHyl4cYLgBqwIM9rhw046VuFayL+uOFABQFNTIE0DQRg0hrC/5K3pr0kqRNWviGVIpyvocEhcEumnSlNNY4jq5YeqRWlJOaosQJi5f/LL16gqG0m+MqFgJINPhEa4PNKEvLb1B0z6y5BasGIiDkRPSfo12zS74HVPumKVLqh53JDFTP668G6/f1CR/JXn/jmN0uv4cv/P/Ku2uD7P/Jl//t90t894wyjvHNnj15qLE34+GdL8xabfjDWcoIEG0WCL5x+JavrOwK8Tc9Gk1SA76FBoAnzzMSAOBRftaKHCL5Nbr0FfHWhCXgcdb00bIj9n/bOZUmO6gjDeW5V1T1XSSGMNOYSslewgOAJ2PJUjN+A8JJXYOU3cITX2mm0cpjgJiE1EmguXXWu6cisFuBgq4lC5u/NXGKmTs/Xp//JypP5Zx9UKPX2W8RUGjHkUE3u2FX45/ZijTDFW1gjYfnIWov8a/GVAy/1yd3V3gYrka/4JszCLP4L4u0rh22SetAzQ4nYNSI22lLsZIaa5HN3pWY6CFRqfNUOU3K7s8OZPP051pZJxS89L+eGCiuHlTwfuHXWUC9VFCHQ2gYSM86OghrpiJNbzEUbXMpUUi3tx9j4PzSs/uUO9/8xHR4+/OrDD89P0cn2St5AEN9XghEXuQ4CYr6zPTj4y2Gij96y/MGB4XeDsSeO+K7jehyc6a1pXWvJlSIeY2UW45Roq7W5loqc3mtJmASBVvO2UduDrZqyq5juWpDFeEbEbI6Y5xZlyUbI72hpmYi6+vqK+Epzxc5gR5scxKVMan3nsURy0PWyrVcO3ubekE6bLSQlohOGjR7TkZdWYjlElG49J7nqnX+FuJyJvabfefnu2qc1t6sPNc7UVISY4Uh0rOkKbWkm6p2lIVgavKQ6iAb5Wn6GG3OplUcudaK0HWPcTvHFxZieXeX0fWTzVSb770j08MraB589ePD0V+PkruOl/kNeE+L7h3zZX78/Wpoybm82Qx2GPw2d/fPg/MngzJud4XvW8tvOmjvO2luN2r4hXlNpK8rVStWCVjfERCkVjey2MdEoqQfx0yU5SJMWjrlSQWqM1QFNix90gI/meLWxQgvefhHiKK5lEvWK8EkU/XIE2xycz4Ir3WUysp2JXs4n1sIFrYoQt7G2q9jQQRfzIeFORCVV0skkCTHh0VZiaahQw191MhO/39731Emu2zqN2qX6Q3LfXnwa5n8irbU2ldzGkuJPJcVNmsanMU6P0uX0XU7lu5zaJpX2/MrwZsvd87y3d/75/fsyZA6PayQA8b1GuLj09RE4FW37+GN75+Kiq6tVb/bLkWF/ZIhv2hZO1o7+OnB52xK9acicGKZjqnxYS1lN2203TpOR1INEsTFnSpK2kLys7fTAKqVMKYvp+JxmkBKsVCVKnjvaonUUQ9BJzpJ2mG/uJfc6NzfIG0tv+SWtoBObmVZVLDHFLtJSkJSCZhekKaToOCSJfuXwzXcd+eBppZMsBs37Ovle32upWTesNeWhJusS+crnEs22PHJt5znXZ7m0x7m2b1Ox38ZKX6bcHscxP6nb7Q+pmy7jOaU3iBKdnZXTX1LV1/eC4cq/IQDxxab4vybw908+6Scz3vDO3HLs3/EpvUtjfqfG6cQ3OrZcj7mUdSplIDLrvutW1tvQCtuWs0mVTc7JpJxtKs2WVo2I8WQMXch8StbIWZrEjHS5qT+uhpwsnc7GyjwoEXVmWu9cIL13HCSl4BxLtcAwdM31gbvetxAsm+DZBMscPLsuNA6uVTalGTNm4mkb85YNvSBnz4nsUyL7fWN60qz5JnP94TK1F83GJ/nrigj2d7y7Ib6/4xcHT+3VE5AxTHR25mmz6Y6OyZdt19XWhnB1dYtb2rNE68q8V2LqYqp9idFlZp9S2U+tDLXKnIzmMztfg/O1GN+4+cJSJGACc9O8hcwWZSnFbY2tNcUzV29Yptux61zxzhfvTLbWJms5Wu+T7dxoLGXjTFY/n95mP/RxCKtxWA8TDWGKxY5+L1zU6K/Icbqs27w/HWX64gtEsK9+u1zrFSG+14oXF38dCUjW4G+np/reeO/szDzcbMyjiwtz99498+zy0lyMo7kRo7lKyYw5m6lW08VoU2tmW8rPs/Xk94+IaGstB2v5IAQthrjZ920/BH5ERHcPDtrN1Yqf7+/znRs3mOg+Pb57wPRPovdu3+aH77/Pn356+j9Vca8jUzzn3xKA+GJXgAAIgMACBCC+C0DHkiAAAiAA8cUeAAEQAIEFCEB8F4COJUEABEAA4os9AAIgAAILEID4LgAdS4IACIAAxBd7AARAAAQWIADxXQA6lgQBEAABiC/2AAiAAAgsQADiuwB0LAkCIAACEF/sARAAARBYgADEdwHoWBIEQAAEIL7YAyAAAiCwAAGI7wLQsSQIgAAIQHyxB0AABEBgAQIQ3wWgY0kQAAEQgPhiD4AACIDAAgQgvgtAx5IgAAIgAPHFHgABEACBBQhAfBeAjiVBAARAAOKLPQACIAACCxCA+C4AHUuCAAiAAMQXewAEQAAEFiAA8V0AOpYEARAAAYgv9gAIgAAILEAA4rsAdCwJAiAAAhBf7AEQAAEQWIAAxHcB6FgSBEAABP4LHMZYQNcx8WE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r="14099"/>
          <a:stretch/>
        </p:blipFill>
        <p:spPr bwMode="auto">
          <a:xfrm>
            <a:off x="66489" y="2193771"/>
            <a:ext cx="2837234" cy="468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06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5225</TotalTime>
  <Words>1983</Words>
  <Application>Microsoft Office PowerPoint</Application>
  <PresentationFormat>Custom</PresentationFormat>
  <Paragraphs>229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AYURVEDIC HERBAL TABLETS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107</cp:revision>
  <dcterms:created xsi:type="dcterms:W3CDTF">2006-08-16T00:00:00Z</dcterms:created>
  <dcterms:modified xsi:type="dcterms:W3CDTF">2025-04-03T13:04:42Z</dcterms:modified>
</cp:coreProperties>
</file>