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29" r:id="rId3"/>
    <p:sldId id="307"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28" r:id="rId1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A00"/>
    <a:srgbClr val="949111"/>
    <a:srgbClr val="E1B309"/>
    <a:srgbClr val="BB8D0D"/>
    <a:srgbClr val="0A2905"/>
    <a:srgbClr val="2C69B2"/>
    <a:srgbClr val="377BCD"/>
    <a:srgbClr val="3174C5"/>
    <a:srgbClr val="39471D"/>
    <a:srgbClr val="028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821" y="-163"/>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EC9DE-03FE-44B4-834A-5EBFE4FC0038}" type="datetimeFigureOut">
              <a:rPr lang="en-US" smtClean="0"/>
              <a:t>11-Apr-25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FE7E-6BC7-422F-BCED-3F33C5D83F60}" type="slidenum">
              <a:rPr lang="en-US" smtClean="0"/>
              <a:t>‹#›</a:t>
            </a:fld>
            <a:endParaRPr lang="en-US"/>
          </a:p>
        </p:txBody>
      </p:sp>
    </p:spTree>
    <p:extLst>
      <p:ext uri="{BB962C8B-B14F-4D97-AF65-F5344CB8AC3E}">
        <p14:creationId xmlns:p14="http://schemas.microsoft.com/office/powerpoint/2010/main" val="31745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03"/>
          <a:stretch/>
        </p:blipFill>
        <p:spPr bwMode="auto">
          <a:xfrm>
            <a:off x="0" y="-1555"/>
            <a:ext cx="12188826" cy="68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 y="-1555"/>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5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3174C5"/>
          </a:solidFill>
        </p:spPr>
        <p:txBody>
          <a:bodyPr wrap="square" rtlCol="0">
            <a:spAutoFit/>
          </a:bodyPr>
          <a:lstStyle/>
          <a:p>
            <a:r>
              <a:rPr lang="en-US" sz="3600" b="1" dirty="0" smtClean="0">
                <a:solidFill>
                  <a:schemeClr val="bg1"/>
                </a:solidFill>
              </a:rPr>
              <a:t>EAR CARE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3174C5"/>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200329"/>
          </a:xfrm>
          <a:prstGeom prst="rect">
            <a:avLst/>
          </a:prstGeom>
          <a:noFill/>
        </p:spPr>
        <p:txBody>
          <a:bodyPr wrap="square" rtlCol="0">
            <a:spAutoFit/>
          </a:bodyPr>
          <a:lstStyle/>
          <a:p>
            <a:pPr algn="just"/>
            <a:r>
              <a:rPr lang="en-US" dirty="0"/>
              <a:t>Ear infection is an extremely painful infection for us and can cause a lot of discomfort. Ear infection may be fungal or bacterial in nature and can be effectively managed by the use of </a:t>
            </a:r>
            <a:r>
              <a:rPr lang="en-US" dirty="0" err="1"/>
              <a:t>Saarvasri</a:t>
            </a:r>
            <a:r>
              <a:rPr lang="en-US" dirty="0"/>
              <a:t> Herbs Ear Care Drops. The strong antimicrobial properties of the ear drops can bring immediate relief against the symptoms of ear infections - itching and irritation in ears</a:t>
            </a:r>
            <a:r>
              <a:rPr lang="en-US" dirty="0" smtClean="0"/>
              <a:t>.</a:t>
            </a:r>
            <a:endParaRPr lang="en-US" dirty="0"/>
          </a:p>
        </p:txBody>
      </p:sp>
      <p:sp>
        <p:nvSpPr>
          <p:cNvPr id="16" name="TextBox 15"/>
          <p:cNvSpPr txBox="1"/>
          <p:nvPr/>
        </p:nvSpPr>
        <p:spPr>
          <a:xfrm>
            <a:off x="3043914" y="4029909"/>
            <a:ext cx="8917898" cy="400110"/>
          </a:xfrm>
          <a:prstGeom prst="rect">
            <a:avLst/>
          </a:prstGeom>
          <a:solidFill>
            <a:srgbClr val="3174C5"/>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438471"/>
            <a:ext cx="8991597" cy="1200329"/>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is used to relieve pain, congestion, and swelling caused by middle ear Inflammation.</a:t>
            </a:r>
          </a:p>
          <a:p>
            <a:pPr marL="285750" indent="-285750">
              <a:buFont typeface="Arial" pitchFamily="34" charset="0"/>
              <a:buChar char="•"/>
            </a:pPr>
            <a:r>
              <a:rPr lang="en-US" dirty="0"/>
              <a:t>It  is also used to help remove earwax.</a:t>
            </a:r>
          </a:p>
          <a:p>
            <a:pPr marL="285750" indent="-285750">
              <a:buFont typeface="Arial" pitchFamily="34" charset="0"/>
              <a:buChar char="•"/>
            </a:pPr>
            <a:r>
              <a:rPr lang="en-US" dirty="0"/>
              <a:t>This product may also contain glycerin which helps to soften the earwax and  helps to protect the skin.</a:t>
            </a:r>
          </a:p>
        </p:txBody>
      </p:sp>
      <p:sp>
        <p:nvSpPr>
          <p:cNvPr id="18" name="TextBox 17"/>
          <p:cNvSpPr txBox="1"/>
          <p:nvPr/>
        </p:nvSpPr>
        <p:spPr>
          <a:xfrm>
            <a:off x="3043914" y="5931932"/>
            <a:ext cx="8917898" cy="400110"/>
          </a:xfrm>
          <a:prstGeom prst="rect">
            <a:avLst/>
          </a:prstGeom>
          <a:solidFill>
            <a:srgbClr val="3174C5"/>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 drop into each ear twice daily</a:t>
            </a:r>
            <a:r>
              <a:rPr lang="en-US" sz="1600" dirty="0" smtClean="0"/>
              <a:t>.</a:t>
            </a:r>
            <a:endParaRPr lang="en-US" sz="1600" dirty="0"/>
          </a:p>
        </p:txBody>
      </p:sp>
      <p:sp>
        <p:nvSpPr>
          <p:cNvPr id="23" name="TextBox 22"/>
          <p:cNvSpPr txBox="1"/>
          <p:nvPr/>
        </p:nvSpPr>
        <p:spPr>
          <a:xfrm>
            <a:off x="2991950" y="3200400"/>
            <a:ext cx="8991599" cy="369332"/>
          </a:xfrm>
          <a:prstGeom prst="rect">
            <a:avLst/>
          </a:prstGeom>
          <a:noFill/>
        </p:spPr>
        <p:txBody>
          <a:bodyPr wrap="square" rtlCol="0">
            <a:spAutoFit/>
          </a:bodyPr>
          <a:lstStyle/>
          <a:p>
            <a:r>
              <a:rPr lang="en-US" dirty="0" err="1"/>
              <a:t>Rasona</a:t>
            </a:r>
            <a:r>
              <a:rPr lang="en-US" dirty="0"/>
              <a:t> Bulb, </a:t>
            </a:r>
            <a:r>
              <a:rPr lang="en-US" dirty="0" err="1"/>
              <a:t>Arka</a:t>
            </a:r>
            <a:r>
              <a:rPr lang="en-US" dirty="0"/>
              <a:t> Leaf, </a:t>
            </a:r>
            <a:r>
              <a:rPr lang="en-US" dirty="0" err="1"/>
              <a:t>Dhatur</a:t>
            </a:r>
            <a:r>
              <a:rPr lang="en-US" dirty="0"/>
              <a:t> Leaf, </a:t>
            </a:r>
            <a:r>
              <a:rPr lang="en-US" dirty="0" err="1"/>
              <a:t>Nimba</a:t>
            </a:r>
            <a:r>
              <a:rPr lang="en-US" dirty="0"/>
              <a:t> Leaf, </a:t>
            </a:r>
            <a:r>
              <a:rPr lang="en-US" dirty="0" err="1"/>
              <a:t>Karpur</a:t>
            </a:r>
            <a:r>
              <a:rPr lang="en-US" dirty="0"/>
              <a:t>, </a:t>
            </a:r>
            <a:r>
              <a:rPr lang="en-US" dirty="0" err="1"/>
              <a:t>Musterd</a:t>
            </a:r>
            <a:r>
              <a:rPr lang="en-US" dirty="0"/>
              <a:t> </a:t>
            </a:r>
            <a:r>
              <a:rPr lang="en-US" dirty="0" smtClean="0"/>
              <a:t>Oil</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6293"/>
          <a:stretch/>
        </p:blipFill>
        <p:spPr bwMode="auto">
          <a:xfrm>
            <a:off x="-915988" y="1983677"/>
            <a:ext cx="3624245" cy="5071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007062" y="2819400"/>
            <a:ext cx="8917898" cy="400110"/>
          </a:xfrm>
          <a:prstGeom prst="rect">
            <a:avLst/>
          </a:prstGeom>
          <a:solidFill>
            <a:srgbClr val="3174C5"/>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Tree>
    <p:extLst>
      <p:ext uri="{BB962C8B-B14F-4D97-AF65-F5344CB8AC3E}">
        <p14:creationId xmlns:p14="http://schemas.microsoft.com/office/powerpoint/2010/main" val="200672918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C69B2"/>
          </a:solidFill>
        </p:spPr>
        <p:txBody>
          <a:bodyPr wrap="square" rtlCol="0">
            <a:spAutoFit/>
          </a:bodyPr>
          <a:lstStyle/>
          <a:p>
            <a:r>
              <a:rPr lang="en-US" sz="3600" b="1" dirty="0" smtClean="0">
                <a:solidFill>
                  <a:schemeClr val="bg1"/>
                </a:solidFill>
              </a:rPr>
              <a:t>EYE CARE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2C69B2"/>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646331"/>
          </a:xfrm>
          <a:prstGeom prst="rect">
            <a:avLst/>
          </a:prstGeom>
          <a:noFill/>
        </p:spPr>
        <p:txBody>
          <a:bodyPr wrap="square" rtlCol="0">
            <a:spAutoFit/>
          </a:bodyPr>
          <a:lstStyle/>
          <a:p>
            <a:pPr algn="just"/>
            <a:r>
              <a:rPr lang="en-US" dirty="0" err="1"/>
              <a:t>Saarvasri</a:t>
            </a:r>
            <a:r>
              <a:rPr lang="en-US" dirty="0"/>
              <a:t> Herbs Eye Care Drops is to recover various conditions of the eye. It contains no medication and are meant to lubricate the eyes or to rinse out toxins.</a:t>
            </a:r>
          </a:p>
        </p:txBody>
      </p:sp>
      <p:sp>
        <p:nvSpPr>
          <p:cNvPr id="16" name="TextBox 15"/>
          <p:cNvSpPr txBox="1"/>
          <p:nvPr/>
        </p:nvSpPr>
        <p:spPr>
          <a:xfrm>
            <a:off x="3043914" y="3191709"/>
            <a:ext cx="8917898" cy="400110"/>
          </a:xfrm>
          <a:prstGeom prst="rect">
            <a:avLst/>
          </a:prstGeom>
          <a:solidFill>
            <a:srgbClr val="2C69B2"/>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600271"/>
            <a:ext cx="8991597" cy="2031325"/>
          </a:xfrm>
          <a:prstGeom prst="rect">
            <a:avLst/>
          </a:prstGeom>
          <a:noFill/>
        </p:spPr>
        <p:txBody>
          <a:bodyPr wrap="square" rtlCol="0">
            <a:spAutoFit/>
          </a:bodyPr>
          <a:lstStyle/>
          <a:p>
            <a:pPr marL="285750" indent="-285750">
              <a:buFont typeface="Arial" pitchFamily="34" charset="0"/>
              <a:buChar char="•"/>
            </a:pPr>
            <a:r>
              <a:rPr lang="en-US" dirty="0"/>
              <a:t>It helps to replace your eye’s natural moisture when your eyes aren’t making enough on their own.</a:t>
            </a:r>
          </a:p>
          <a:p>
            <a:pPr marL="285750" indent="-285750">
              <a:buFont typeface="Arial" pitchFamily="34" charset="0"/>
              <a:buChar char="•"/>
            </a:pPr>
            <a:r>
              <a:rPr lang="en-US" dirty="0"/>
              <a:t>It relieves dryness and irritation, promoting comfort.</a:t>
            </a:r>
          </a:p>
          <a:p>
            <a:pPr marL="285750" indent="-285750">
              <a:buFont typeface="Arial" pitchFamily="34" charset="0"/>
              <a:buChar char="•"/>
            </a:pPr>
            <a:r>
              <a:rPr lang="en-US" dirty="0"/>
              <a:t>In an injured eye, artificial tears also promote surface healing, increase comfort by reducing the feeling of a surface scratch and flush out any residual contaminating or injurious particles.</a:t>
            </a:r>
          </a:p>
          <a:p>
            <a:pPr marL="285750" indent="-285750">
              <a:buFont typeface="Arial" pitchFamily="34" charset="0"/>
              <a:buChar char="•"/>
            </a:pPr>
            <a:r>
              <a:rPr lang="en-US" dirty="0"/>
              <a:t>It prevents further damage by keeping the eye lubricated.</a:t>
            </a:r>
          </a:p>
        </p:txBody>
      </p:sp>
      <p:sp>
        <p:nvSpPr>
          <p:cNvPr id="18" name="TextBox 17"/>
          <p:cNvSpPr txBox="1"/>
          <p:nvPr/>
        </p:nvSpPr>
        <p:spPr>
          <a:xfrm>
            <a:off x="3043914" y="5931932"/>
            <a:ext cx="8917898" cy="400110"/>
          </a:xfrm>
          <a:prstGeom prst="rect">
            <a:avLst/>
          </a:prstGeom>
          <a:solidFill>
            <a:srgbClr val="2C69B2"/>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 drop into each eye twice daily</a:t>
            </a:r>
            <a:r>
              <a:rPr lang="en-US" sz="1600" dirty="0" smtClean="0"/>
              <a:t>.</a:t>
            </a:r>
            <a:endParaRPr lang="en-US" sz="1600" dirty="0"/>
          </a:p>
        </p:txBody>
      </p:sp>
      <p:sp>
        <p:nvSpPr>
          <p:cNvPr id="23" name="TextBox 22"/>
          <p:cNvSpPr txBox="1"/>
          <p:nvPr/>
        </p:nvSpPr>
        <p:spPr>
          <a:xfrm>
            <a:off x="2991950" y="2362200"/>
            <a:ext cx="8991599" cy="369332"/>
          </a:xfrm>
          <a:prstGeom prst="rect">
            <a:avLst/>
          </a:prstGeom>
          <a:noFill/>
        </p:spPr>
        <p:txBody>
          <a:bodyPr wrap="square" rtlCol="0">
            <a:spAutoFit/>
          </a:bodyPr>
          <a:lstStyle/>
          <a:p>
            <a:r>
              <a:rPr lang="en-US" dirty="0" err="1"/>
              <a:t>Gulab</a:t>
            </a:r>
            <a:r>
              <a:rPr lang="en-US" dirty="0"/>
              <a:t>, </a:t>
            </a:r>
            <a:r>
              <a:rPr lang="en-US" dirty="0" err="1"/>
              <a:t>Amla</a:t>
            </a:r>
            <a:r>
              <a:rPr lang="en-US" dirty="0"/>
              <a:t>, </a:t>
            </a:r>
            <a:r>
              <a:rPr lang="en-US" dirty="0" err="1"/>
              <a:t>Harar</a:t>
            </a:r>
            <a:r>
              <a:rPr lang="en-US" dirty="0"/>
              <a:t>, </a:t>
            </a:r>
            <a:r>
              <a:rPr lang="en-US" dirty="0" err="1"/>
              <a:t>Bahera</a:t>
            </a:r>
            <a:r>
              <a:rPr lang="en-US" dirty="0"/>
              <a:t>, </a:t>
            </a:r>
            <a:r>
              <a:rPr lang="en-US" dirty="0" err="1"/>
              <a:t>Neem</a:t>
            </a:r>
            <a:r>
              <a:rPr lang="en-US" dirty="0"/>
              <a:t>, </a:t>
            </a:r>
            <a:r>
              <a:rPr lang="en-US" dirty="0" err="1"/>
              <a:t>Haldi</a:t>
            </a:r>
            <a:r>
              <a:rPr lang="en-US" dirty="0"/>
              <a:t>, </a:t>
            </a:r>
            <a:r>
              <a:rPr lang="en-US" dirty="0" err="1"/>
              <a:t>Punarnava</a:t>
            </a:r>
            <a:r>
              <a:rPr lang="en-US" dirty="0"/>
              <a:t>, </a:t>
            </a:r>
            <a:r>
              <a:rPr lang="en-US" dirty="0" err="1"/>
              <a:t>Tulsi</a:t>
            </a:r>
            <a:r>
              <a:rPr lang="en-US" dirty="0"/>
              <a:t>, </a:t>
            </a:r>
            <a:r>
              <a:rPr lang="en-US" dirty="0" err="1"/>
              <a:t>Madhu</a:t>
            </a:r>
            <a:r>
              <a:rPr lang="en-US" dirty="0"/>
              <a:t>, </a:t>
            </a:r>
            <a:r>
              <a:rPr lang="en-US" dirty="0" err="1"/>
              <a:t>Karpur</a:t>
            </a:r>
            <a:r>
              <a:rPr lang="en-US" dirty="0"/>
              <a:t>, </a:t>
            </a:r>
            <a:r>
              <a:rPr lang="en-US" dirty="0" err="1"/>
              <a:t>Glycerine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1981200"/>
            <a:ext cx="8917898" cy="400110"/>
          </a:xfrm>
          <a:prstGeom prst="rect">
            <a:avLst/>
          </a:prstGeom>
          <a:solidFill>
            <a:srgbClr val="2C69B2"/>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46" r="16109"/>
          <a:stretch/>
        </p:blipFill>
        <p:spPr bwMode="auto">
          <a:xfrm>
            <a:off x="1" y="2063199"/>
            <a:ext cx="2513012" cy="5048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49913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A2905"/>
          </a:solidFill>
        </p:spPr>
        <p:txBody>
          <a:bodyPr wrap="square" rtlCol="0">
            <a:spAutoFit/>
          </a:bodyPr>
          <a:lstStyle/>
          <a:p>
            <a:r>
              <a:rPr lang="en-US" sz="3600" b="1" dirty="0" smtClean="0">
                <a:solidFill>
                  <a:schemeClr val="bg1"/>
                </a:solidFill>
              </a:rPr>
              <a:t>FENNEL SEED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A2905"/>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754326"/>
          </a:xfrm>
          <a:prstGeom prst="rect">
            <a:avLst/>
          </a:prstGeom>
          <a:noFill/>
        </p:spPr>
        <p:txBody>
          <a:bodyPr wrap="square" rtlCol="0">
            <a:spAutoFit/>
          </a:bodyPr>
          <a:lstStyle/>
          <a:p>
            <a:pPr algn="just"/>
            <a:r>
              <a:rPr lang="en-US" dirty="0" err="1"/>
              <a:t>Saarvasri</a:t>
            </a:r>
            <a:r>
              <a:rPr lang="en-US" dirty="0"/>
              <a:t> Fennel Seed Drop is such a wonderful product that may provide you the ultimate wellness. </a:t>
            </a:r>
            <a:r>
              <a:rPr lang="en-US" dirty="0" err="1"/>
              <a:t>Foeniculum</a:t>
            </a:r>
            <a:r>
              <a:rPr lang="en-US" dirty="0"/>
              <a:t> </a:t>
            </a:r>
            <a:r>
              <a:rPr lang="en-US" dirty="0" err="1"/>
              <a:t>vulgare</a:t>
            </a:r>
            <a:r>
              <a:rPr lang="en-US" dirty="0"/>
              <a:t>, commonly known as fennel, is a flavorful culinary herb and medicinal plant. Aside from its many culinary uses, fennel and its seeds offer a wide array of health benefits and may provide antioxidant, anti-inflammatory, and antibacterial effects. Fennel seeds are low in calories but provide many important nutrients. It is a good source of vitamin C, a water-soluble vitamin for immune health, tissue repair, and collagen synthesis.</a:t>
            </a:r>
          </a:p>
        </p:txBody>
      </p:sp>
      <p:sp>
        <p:nvSpPr>
          <p:cNvPr id="16" name="TextBox 15"/>
          <p:cNvSpPr txBox="1"/>
          <p:nvPr/>
        </p:nvSpPr>
        <p:spPr>
          <a:xfrm>
            <a:off x="3043914" y="3962400"/>
            <a:ext cx="8917898" cy="400110"/>
          </a:xfrm>
          <a:prstGeom prst="rect">
            <a:avLst/>
          </a:prstGeom>
          <a:solidFill>
            <a:srgbClr val="0A2905"/>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31932"/>
            <a:ext cx="8917898" cy="400110"/>
          </a:xfrm>
          <a:prstGeom prst="rect">
            <a:avLst/>
          </a:prstGeom>
          <a:solidFill>
            <a:srgbClr val="0A2905"/>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4-5 drops mixed with half cup of water daily two times or as directed by experts</a:t>
            </a:r>
            <a:r>
              <a:rPr lang="en-US" sz="1600" dirty="0" smtClean="0"/>
              <a:t>.</a:t>
            </a:r>
            <a:endParaRPr lang="en-US" sz="1600" dirty="0"/>
          </a:p>
        </p:txBody>
      </p:sp>
      <p:sp>
        <p:nvSpPr>
          <p:cNvPr id="23" name="TextBox 22"/>
          <p:cNvSpPr txBox="1"/>
          <p:nvPr/>
        </p:nvSpPr>
        <p:spPr>
          <a:xfrm>
            <a:off x="2991950" y="3505200"/>
            <a:ext cx="8991599" cy="369332"/>
          </a:xfrm>
          <a:prstGeom prst="rect">
            <a:avLst/>
          </a:prstGeom>
          <a:noFill/>
        </p:spPr>
        <p:txBody>
          <a:bodyPr wrap="square" rtlCol="0">
            <a:spAutoFit/>
          </a:bodyPr>
          <a:lstStyle/>
          <a:p>
            <a:r>
              <a:rPr lang="en-US" dirty="0"/>
              <a:t>Fennel Seeds Extract</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3124200"/>
            <a:ext cx="8917898" cy="400110"/>
          </a:xfrm>
          <a:prstGeom prst="rect">
            <a:avLst/>
          </a:prstGeom>
          <a:solidFill>
            <a:srgbClr val="0A2905"/>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36"/>
          <a:stretch/>
        </p:blipFill>
        <p:spPr bwMode="auto">
          <a:xfrm>
            <a:off x="-396012" y="2561458"/>
            <a:ext cx="3439926" cy="4311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970213" y="4343400"/>
            <a:ext cx="4479096" cy="1477328"/>
          </a:xfrm>
          <a:prstGeom prst="rect">
            <a:avLst/>
          </a:prstGeom>
          <a:noFill/>
        </p:spPr>
        <p:txBody>
          <a:bodyPr wrap="square" rtlCol="0">
            <a:spAutoFit/>
          </a:bodyPr>
          <a:lstStyle/>
          <a:p>
            <a:pPr marL="285750" indent="-285750">
              <a:buFont typeface="Arial" pitchFamily="34" charset="0"/>
              <a:buChar char="•"/>
            </a:pPr>
            <a:r>
              <a:rPr lang="en-US" dirty="0"/>
              <a:t>Improves skin appearance</a:t>
            </a:r>
          </a:p>
          <a:p>
            <a:pPr marL="285750" indent="-285750">
              <a:buFont typeface="Arial" pitchFamily="34" charset="0"/>
              <a:buChar char="•"/>
            </a:pPr>
            <a:r>
              <a:rPr lang="en-US" dirty="0"/>
              <a:t>Purifies blood</a:t>
            </a:r>
          </a:p>
          <a:p>
            <a:pPr marL="285750" indent="-285750">
              <a:buFont typeface="Arial" pitchFamily="34" charset="0"/>
              <a:buChar char="•"/>
            </a:pPr>
            <a:r>
              <a:rPr lang="en-US" dirty="0"/>
              <a:t>Helps to improve eyesight</a:t>
            </a:r>
          </a:p>
          <a:p>
            <a:pPr marL="285750" indent="-285750">
              <a:buFont typeface="Arial" pitchFamily="34" charset="0"/>
              <a:buChar char="•"/>
            </a:pPr>
            <a:r>
              <a:rPr lang="en-US" dirty="0"/>
              <a:t>Promotes weight loss</a:t>
            </a:r>
          </a:p>
          <a:p>
            <a:pPr marL="285750" indent="-285750">
              <a:buFont typeface="Arial" pitchFamily="34" charset="0"/>
              <a:buChar char="•"/>
            </a:pPr>
            <a:r>
              <a:rPr lang="en-US" dirty="0"/>
              <a:t>Reduces Gas and Acidity </a:t>
            </a:r>
          </a:p>
        </p:txBody>
      </p:sp>
      <p:sp>
        <p:nvSpPr>
          <p:cNvPr id="22" name="TextBox 21"/>
          <p:cNvSpPr txBox="1"/>
          <p:nvPr/>
        </p:nvSpPr>
        <p:spPr>
          <a:xfrm>
            <a:off x="7008812" y="4343400"/>
            <a:ext cx="4958033" cy="1477328"/>
          </a:xfrm>
          <a:prstGeom prst="rect">
            <a:avLst/>
          </a:prstGeom>
          <a:noFill/>
        </p:spPr>
        <p:txBody>
          <a:bodyPr wrap="square" rtlCol="0">
            <a:spAutoFit/>
          </a:bodyPr>
          <a:lstStyle/>
          <a:p>
            <a:pPr marL="285750" indent="-285750">
              <a:buFont typeface="Arial" pitchFamily="34" charset="0"/>
              <a:buChar char="•"/>
            </a:pPr>
            <a:r>
              <a:rPr lang="en-US" dirty="0"/>
              <a:t>Combats bad breath</a:t>
            </a:r>
          </a:p>
          <a:p>
            <a:pPr marL="285750" indent="-285750">
              <a:buFont typeface="Arial" pitchFamily="34" charset="0"/>
              <a:buChar char="•"/>
            </a:pPr>
            <a:r>
              <a:rPr lang="en-US" dirty="0"/>
              <a:t>Improves digestive health</a:t>
            </a:r>
          </a:p>
          <a:p>
            <a:pPr marL="285750" indent="-285750">
              <a:buFont typeface="Arial" pitchFamily="34" charset="0"/>
              <a:buChar char="•"/>
            </a:pPr>
            <a:r>
              <a:rPr lang="en-US" dirty="0"/>
              <a:t>Helps to regulate blood pressure</a:t>
            </a:r>
          </a:p>
          <a:p>
            <a:pPr marL="285750" indent="-285750">
              <a:buFont typeface="Arial" pitchFamily="34" charset="0"/>
              <a:buChar char="•"/>
            </a:pPr>
            <a:r>
              <a:rPr lang="en-US" dirty="0"/>
              <a:t>Reduces asthma and other respiratory ailments</a:t>
            </a:r>
          </a:p>
          <a:p>
            <a:pPr marL="285750" indent="-285750">
              <a:buFont typeface="Arial" pitchFamily="34" charset="0"/>
              <a:buChar char="•"/>
            </a:pPr>
            <a:r>
              <a:rPr lang="en-US" dirty="0"/>
              <a:t>Promotes lactation</a:t>
            </a:r>
          </a:p>
        </p:txBody>
      </p:sp>
    </p:spTree>
    <p:extLst>
      <p:ext uri="{BB962C8B-B14F-4D97-AF65-F5344CB8AC3E}">
        <p14:creationId xmlns:p14="http://schemas.microsoft.com/office/powerpoint/2010/main" val="371354839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1B309"/>
          </a:solidFill>
        </p:spPr>
        <p:txBody>
          <a:bodyPr wrap="square" rtlCol="0">
            <a:spAutoFit/>
          </a:bodyPr>
          <a:lstStyle/>
          <a:p>
            <a:r>
              <a:rPr lang="en-US" sz="3600" b="1" dirty="0" smtClean="0">
                <a:solidFill>
                  <a:schemeClr val="bg1"/>
                </a:solidFill>
              </a:rPr>
              <a:t>VITAMIN D3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E1B30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923330"/>
          </a:xfrm>
          <a:prstGeom prst="rect">
            <a:avLst/>
          </a:prstGeom>
          <a:noFill/>
        </p:spPr>
        <p:txBody>
          <a:bodyPr wrap="square" rtlCol="0">
            <a:spAutoFit/>
          </a:bodyPr>
          <a:lstStyle/>
          <a:p>
            <a:pPr algn="just"/>
            <a:r>
              <a:rPr lang="en-US" dirty="0" err="1"/>
              <a:t>Saarvasri</a:t>
            </a:r>
            <a:r>
              <a:rPr lang="en-US" dirty="0"/>
              <a:t> Herbs Vitamin D3 Drops is enriched with Sea Weeds and Mushrooms that can help your body to detoxify and protect your body from pollution naturally. It can boost our immunity power</a:t>
            </a:r>
            <a:r>
              <a:rPr lang="en-US" dirty="0" smtClean="0"/>
              <a:t>.</a:t>
            </a:r>
            <a:endParaRPr lang="en-US" dirty="0"/>
          </a:p>
        </p:txBody>
      </p:sp>
      <p:sp>
        <p:nvSpPr>
          <p:cNvPr id="16" name="TextBox 15"/>
          <p:cNvSpPr txBox="1"/>
          <p:nvPr/>
        </p:nvSpPr>
        <p:spPr>
          <a:xfrm>
            <a:off x="3043914" y="3352800"/>
            <a:ext cx="8917898" cy="400110"/>
          </a:xfrm>
          <a:prstGeom prst="rect">
            <a:avLst/>
          </a:prstGeom>
          <a:solidFill>
            <a:srgbClr val="E1B30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31932"/>
            <a:ext cx="8917898" cy="400110"/>
          </a:xfrm>
          <a:prstGeom prst="rect">
            <a:avLst/>
          </a:prstGeom>
          <a:solidFill>
            <a:srgbClr val="E1B30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water twice daily in an empty stomach or as directed by experts</a:t>
            </a:r>
            <a:r>
              <a:rPr lang="en-US" sz="1600" dirty="0" smtClean="0"/>
              <a:t>.</a:t>
            </a:r>
            <a:endParaRPr lang="en-US" sz="1600" dirty="0"/>
          </a:p>
        </p:txBody>
      </p:sp>
      <p:sp>
        <p:nvSpPr>
          <p:cNvPr id="23" name="TextBox 22"/>
          <p:cNvSpPr txBox="1"/>
          <p:nvPr/>
        </p:nvSpPr>
        <p:spPr>
          <a:xfrm>
            <a:off x="2991950" y="2800290"/>
            <a:ext cx="8991599" cy="369332"/>
          </a:xfrm>
          <a:prstGeom prst="rect">
            <a:avLst/>
          </a:prstGeom>
          <a:noFill/>
        </p:spPr>
        <p:txBody>
          <a:bodyPr wrap="square" rtlCol="0">
            <a:spAutoFit/>
          </a:bodyPr>
          <a:lstStyle/>
          <a:p>
            <a:r>
              <a:rPr lang="pt-BR" dirty="0"/>
              <a:t>Ganoderma Lucidium, Cordyceps Sinensis, Kelp </a:t>
            </a:r>
            <a:r>
              <a:rPr lang="pt-BR" dirty="0" smtClean="0"/>
              <a:t>Extract</a:t>
            </a:r>
            <a:endParaRPr lang="pt-BR"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2419290"/>
            <a:ext cx="8917898" cy="400110"/>
          </a:xfrm>
          <a:prstGeom prst="rect">
            <a:avLst/>
          </a:prstGeom>
          <a:solidFill>
            <a:srgbClr val="E1B30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1" name="TextBox 20"/>
          <p:cNvSpPr txBox="1"/>
          <p:nvPr/>
        </p:nvSpPr>
        <p:spPr>
          <a:xfrm>
            <a:off x="2970213" y="3752910"/>
            <a:ext cx="8991598" cy="2031325"/>
          </a:xfrm>
          <a:prstGeom prst="rect">
            <a:avLst/>
          </a:prstGeom>
          <a:noFill/>
        </p:spPr>
        <p:txBody>
          <a:bodyPr wrap="square" rtlCol="0">
            <a:spAutoFit/>
          </a:bodyPr>
          <a:lstStyle/>
          <a:p>
            <a:pPr marL="285750" indent="-285750">
              <a:buFont typeface="Arial" pitchFamily="34" charset="0"/>
              <a:buChar char="•"/>
            </a:pPr>
            <a:r>
              <a:rPr lang="en-US" dirty="0"/>
              <a:t>Boost the Production of Vitamin D</a:t>
            </a:r>
          </a:p>
          <a:p>
            <a:pPr marL="285750" indent="-285750">
              <a:buFont typeface="Arial" pitchFamily="34" charset="0"/>
              <a:buChar char="•"/>
            </a:pPr>
            <a:r>
              <a:rPr lang="en-US" dirty="0"/>
              <a:t>Enhance Immune System Function</a:t>
            </a:r>
          </a:p>
          <a:p>
            <a:pPr marL="285750" indent="-285750">
              <a:buFont typeface="Arial" pitchFamily="34" charset="0"/>
              <a:buChar char="•"/>
            </a:pPr>
            <a:r>
              <a:rPr lang="en-US" dirty="0"/>
              <a:t>Lower Cholesterol Levels</a:t>
            </a:r>
          </a:p>
          <a:p>
            <a:pPr marL="285750" indent="-285750">
              <a:buFont typeface="Arial" pitchFamily="34" charset="0"/>
              <a:buChar char="•"/>
            </a:pPr>
            <a:r>
              <a:rPr lang="en-US" dirty="0"/>
              <a:t>Helps Prevent Prostate Cancer and Breast Cancer</a:t>
            </a:r>
          </a:p>
          <a:p>
            <a:pPr marL="285750" indent="-285750">
              <a:buFont typeface="Arial" pitchFamily="34" charset="0"/>
              <a:buChar char="•"/>
            </a:pPr>
            <a:r>
              <a:rPr lang="en-US" dirty="0"/>
              <a:t>Boost Strength of Bone</a:t>
            </a:r>
          </a:p>
          <a:p>
            <a:pPr marL="285750" indent="-285750">
              <a:buFont typeface="Arial" pitchFamily="34" charset="0"/>
              <a:buChar char="•"/>
            </a:pPr>
            <a:r>
              <a:rPr lang="en-US" dirty="0"/>
              <a:t>Fight against Free Radicals</a:t>
            </a:r>
          </a:p>
          <a:p>
            <a:pPr marL="285750" indent="-285750">
              <a:buFont typeface="Arial" pitchFamily="34" charset="0"/>
              <a:buChar char="•"/>
            </a:pPr>
            <a:r>
              <a:rPr lang="en-US" dirty="0"/>
              <a:t>Detoxifies Your Body</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096"/>
          <a:stretch/>
        </p:blipFill>
        <p:spPr bwMode="auto">
          <a:xfrm>
            <a:off x="-476589" y="2362200"/>
            <a:ext cx="3327828"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2972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50000"/>
            </a:schemeClr>
          </a:solidFill>
        </p:spPr>
        <p:txBody>
          <a:bodyPr wrap="square" rtlCol="0">
            <a:spAutoFit/>
          </a:bodyPr>
          <a:lstStyle/>
          <a:p>
            <a:r>
              <a:rPr lang="en-US" sz="3600" b="1" dirty="0" smtClean="0">
                <a:solidFill>
                  <a:schemeClr val="bg1"/>
                </a:solidFill>
              </a:rPr>
              <a:t>PANCH TULSI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200329"/>
          </a:xfrm>
          <a:prstGeom prst="rect">
            <a:avLst/>
          </a:prstGeom>
          <a:noFill/>
        </p:spPr>
        <p:txBody>
          <a:bodyPr wrap="square" rtlCol="0">
            <a:spAutoFit/>
          </a:bodyPr>
          <a:lstStyle/>
          <a:p>
            <a:pPr algn="just"/>
            <a:r>
              <a:rPr lang="en-US" dirty="0"/>
              <a:t>It is well known in the epics that </a:t>
            </a:r>
            <a:r>
              <a:rPr lang="en-US" dirty="0" err="1"/>
              <a:t>Tulsi</a:t>
            </a:r>
            <a:r>
              <a:rPr lang="en-US" dirty="0"/>
              <a:t> is known for its medicinal values. </a:t>
            </a:r>
            <a:r>
              <a:rPr lang="en-US" dirty="0" smtClean="0"/>
              <a:t>Apart </a:t>
            </a:r>
            <a:r>
              <a:rPr lang="en-US" dirty="0"/>
              <a:t>from rituals and religion, </a:t>
            </a:r>
            <a:r>
              <a:rPr lang="en-US" dirty="0" err="1"/>
              <a:t>Tulsi</a:t>
            </a:r>
            <a:r>
              <a:rPr lang="en-US" dirty="0"/>
              <a:t> itself holds the position to be the Worlds best medicinal plant which has properties like anti – oxidant, anti – aging, anti – viral, anti – bacterial, anti – flu, </a:t>
            </a:r>
            <a:r>
              <a:rPr lang="en-US" dirty="0" err="1"/>
              <a:t>etc</a:t>
            </a:r>
            <a:r>
              <a:rPr lang="en-US" dirty="0"/>
              <a:t> .  </a:t>
            </a:r>
            <a:r>
              <a:rPr lang="en-US" dirty="0" err="1"/>
              <a:t>Saarvasri</a:t>
            </a:r>
            <a:r>
              <a:rPr lang="en-US" dirty="0"/>
              <a:t> Herbs </a:t>
            </a:r>
            <a:r>
              <a:rPr lang="en-US" dirty="0" err="1"/>
              <a:t>Panch</a:t>
            </a:r>
            <a:r>
              <a:rPr lang="en-US" dirty="0"/>
              <a:t> </a:t>
            </a:r>
            <a:r>
              <a:rPr lang="en-US" dirty="0" err="1"/>
              <a:t>Tulsi</a:t>
            </a:r>
            <a:r>
              <a:rPr lang="en-US" dirty="0"/>
              <a:t> Drop has a lot of benefits. </a:t>
            </a:r>
          </a:p>
        </p:txBody>
      </p:sp>
      <p:sp>
        <p:nvSpPr>
          <p:cNvPr id="16" name="TextBox 15"/>
          <p:cNvSpPr txBox="1"/>
          <p:nvPr/>
        </p:nvSpPr>
        <p:spPr>
          <a:xfrm>
            <a:off x="3043914" y="3235166"/>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31932"/>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a:t>
            </a:r>
            <a:r>
              <a:rPr lang="en-US" sz="1600" dirty="0" smtClean="0"/>
              <a:t>3-4 drops </a:t>
            </a:r>
            <a:r>
              <a:rPr lang="en-US" sz="1600" dirty="0"/>
              <a:t>with half cup of water twice daily in an empty stomach or as directed by experts</a:t>
            </a:r>
            <a:r>
              <a:rPr lang="en-US" sz="1600" dirty="0" smtClean="0"/>
              <a:t>.</a:t>
            </a:r>
            <a:endParaRPr lang="en-US" sz="1600" dirty="0"/>
          </a:p>
        </p:txBody>
      </p:sp>
      <p:sp>
        <p:nvSpPr>
          <p:cNvPr id="23" name="TextBox 22"/>
          <p:cNvSpPr txBox="1"/>
          <p:nvPr/>
        </p:nvSpPr>
        <p:spPr>
          <a:xfrm>
            <a:off x="2991950" y="2800290"/>
            <a:ext cx="8991599" cy="369332"/>
          </a:xfrm>
          <a:prstGeom prst="rect">
            <a:avLst/>
          </a:prstGeom>
          <a:noFill/>
        </p:spPr>
        <p:txBody>
          <a:bodyPr wrap="square" rtlCol="0">
            <a:spAutoFit/>
          </a:bodyPr>
          <a:lstStyle/>
          <a:p>
            <a:r>
              <a:rPr lang="pt-BR" dirty="0"/>
              <a:t>Ram Tulsi, Shwet Tulsi, Krishna Tulsi, Van Tulsi, Arjak Tulsi</a:t>
            </a:r>
            <a:r>
              <a:rPr lang="pt-BR" dirty="0" smtClean="0"/>
              <a:t>,</a:t>
            </a:r>
            <a:endParaRPr lang="pt-BR"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241929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1" name="TextBox 20"/>
          <p:cNvSpPr txBox="1"/>
          <p:nvPr/>
        </p:nvSpPr>
        <p:spPr>
          <a:xfrm>
            <a:off x="2970213" y="3635276"/>
            <a:ext cx="8991598" cy="2308324"/>
          </a:xfrm>
          <a:prstGeom prst="rect">
            <a:avLst/>
          </a:prstGeom>
          <a:noFill/>
        </p:spPr>
        <p:txBody>
          <a:bodyPr wrap="square" rtlCol="0">
            <a:spAutoFit/>
          </a:bodyPr>
          <a:lstStyle/>
          <a:p>
            <a:pPr marL="285750" indent="-285750">
              <a:buFont typeface="Arial" pitchFamily="34" charset="0"/>
              <a:buChar char="•"/>
            </a:pPr>
            <a:r>
              <a:rPr lang="en-US" dirty="0" smtClean="0"/>
              <a:t>Gives immune support, helps wound healing</a:t>
            </a:r>
          </a:p>
          <a:p>
            <a:pPr marL="285750" indent="-285750">
              <a:buFont typeface="Arial" pitchFamily="34" charset="0"/>
              <a:buChar char="•"/>
            </a:pPr>
            <a:r>
              <a:rPr lang="en-US" dirty="0" smtClean="0"/>
              <a:t>Antimicrobial protection for your body</a:t>
            </a:r>
          </a:p>
          <a:p>
            <a:pPr marL="285750" indent="-285750">
              <a:buFont typeface="Arial" pitchFamily="34" charset="0"/>
              <a:buChar char="•"/>
            </a:pPr>
            <a:r>
              <a:rPr lang="en-US" dirty="0" smtClean="0"/>
              <a:t>Eases respiratory illness</a:t>
            </a:r>
          </a:p>
          <a:p>
            <a:pPr marL="285750" indent="-285750">
              <a:buFont typeface="Arial" pitchFamily="34" charset="0"/>
              <a:buChar char="•"/>
            </a:pPr>
            <a:r>
              <a:rPr lang="en-US" dirty="0" smtClean="0"/>
              <a:t>Helps the body combat physical and mental stress</a:t>
            </a:r>
          </a:p>
          <a:p>
            <a:pPr marL="285750" indent="-285750">
              <a:buFont typeface="Arial" pitchFamily="34" charset="0"/>
              <a:buChar char="•"/>
            </a:pPr>
            <a:r>
              <a:rPr lang="en-US" dirty="0" smtClean="0"/>
              <a:t>Good for digestive health</a:t>
            </a:r>
          </a:p>
          <a:p>
            <a:pPr marL="285750" indent="-285750">
              <a:buFont typeface="Arial" pitchFamily="34" charset="0"/>
              <a:buChar char="•"/>
            </a:pPr>
            <a:r>
              <a:rPr lang="en-US" dirty="0" smtClean="0"/>
              <a:t>Keeps away the deadly fevers away like dengue, malaria, swine flu, etc.</a:t>
            </a:r>
          </a:p>
          <a:p>
            <a:pPr marL="285750" indent="-285750">
              <a:buFont typeface="Arial" pitchFamily="34" charset="0"/>
              <a:buChar char="•"/>
            </a:pPr>
            <a:r>
              <a:rPr lang="en-US" dirty="0" smtClean="0"/>
              <a:t>It helps in getting from the problem of sore throat, running nose, cold, etc.</a:t>
            </a:r>
          </a:p>
          <a:p>
            <a:pPr marL="285750" indent="-285750">
              <a:buFont typeface="Arial" pitchFamily="34" charset="0"/>
              <a:buChar char="•"/>
            </a:pPr>
            <a:r>
              <a:rPr lang="en-US" dirty="0" smtClean="0"/>
              <a:t>Effective in cough, cold, acidity, constipation, stomach ache and abdominal pain.</a:t>
            </a:r>
            <a:endParaRPr lang="en-US"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36"/>
          <a:stretch/>
        </p:blipFill>
        <p:spPr bwMode="auto">
          <a:xfrm>
            <a:off x="-458788" y="2619344"/>
            <a:ext cx="3324191" cy="4166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80284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49111"/>
          </a:solidFill>
        </p:spPr>
        <p:txBody>
          <a:bodyPr wrap="square" rtlCol="0">
            <a:spAutoFit/>
          </a:bodyPr>
          <a:lstStyle/>
          <a:p>
            <a:r>
              <a:rPr lang="en-US" sz="3600" b="1" dirty="0" smtClean="0">
                <a:solidFill>
                  <a:schemeClr val="bg1"/>
                </a:solidFill>
              </a:rPr>
              <a:t>TULSI CURCUMIN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949111"/>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200329"/>
          </a:xfrm>
          <a:prstGeom prst="rect">
            <a:avLst/>
          </a:prstGeom>
          <a:noFill/>
        </p:spPr>
        <p:txBody>
          <a:bodyPr wrap="square" rtlCol="0">
            <a:spAutoFit/>
          </a:bodyPr>
          <a:lstStyle/>
          <a:p>
            <a:pPr algn="just"/>
            <a:r>
              <a:rPr lang="en-US" dirty="0" err="1"/>
              <a:t>Saarvasri</a:t>
            </a:r>
            <a:r>
              <a:rPr lang="en-US" dirty="0"/>
              <a:t> Herbs </a:t>
            </a:r>
            <a:r>
              <a:rPr lang="en-US" dirty="0" err="1"/>
              <a:t>Tulsi</a:t>
            </a:r>
            <a:r>
              <a:rPr lang="en-US" dirty="0"/>
              <a:t> </a:t>
            </a:r>
            <a:r>
              <a:rPr lang="en-US" dirty="0" err="1"/>
              <a:t>Curcumin</a:t>
            </a:r>
            <a:r>
              <a:rPr lang="en-US" dirty="0"/>
              <a:t> Drop is an anti-bacterial, Anti-viral and anti-fungal product to boost our immunity power. It is a perfect blend of nature’s two wonderful herbs </a:t>
            </a:r>
            <a:r>
              <a:rPr lang="en-US" dirty="0" err="1"/>
              <a:t>Curcumin</a:t>
            </a:r>
            <a:r>
              <a:rPr lang="en-US" dirty="0"/>
              <a:t> and </a:t>
            </a:r>
            <a:r>
              <a:rPr lang="en-US" dirty="0" err="1"/>
              <a:t>Tulsi</a:t>
            </a:r>
            <a:r>
              <a:rPr lang="en-US" dirty="0"/>
              <a:t> for protecting us from environmental hazards and </a:t>
            </a:r>
            <a:r>
              <a:rPr lang="en-US" dirty="0" err="1"/>
              <a:t>toxinated</a:t>
            </a:r>
            <a:r>
              <a:rPr lang="en-US" dirty="0"/>
              <a:t> pollutants to keep us healthy. By using this product we can lead a quality healthy life</a:t>
            </a:r>
            <a:r>
              <a:rPr lang="en-US" dirty="0" smtClean="0"/>
              <a:t>.</a:t>
            </a:r>
            <a:endParaRPr lang="en-US" dirty="0"/>
          </a:p>
        </p:txBody>
      </p:sp>
      <p:sp>
        <p:nvSpPr>
          <p:cNvPr id="16" name="TextBox 15"/>
          <p:cNvSpPr txBox="1"/>
          <p:nvPr/>
        </p:nvSpPr>
        <p:spPr>
          <a:xfrm>
            <a:off x="3043914" y="3235166"/>
            <a:ext cx="8917898" cy="400110"/>
          </a:xfrm>
          <a:prstGeom prst="rect">
            <a:avLst/>
          </a:prstGeom>
          <a:solidFill>
            <a:srgbClr val="949111"/>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31932"/>
            <a:ext cx="8917898" cy="400110"/>
          </a:xfrm>
          <a:prstGeom prst="rect">
            <a:avLst/>
          </a:prstGeom>
          <a:solidFill>
            <a:srgbClr val="949111"/>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a:t>
            </a:r>
            <a:r>
              <a:rPr lang="en-US" sz="1600" dirty="0" smtClean="0"/>
              <a:t>3-4 drops </a:t>
            </a:r>
            <a:r>
              <a:rPr lang="en-US" sz="1600" dirty="0"/>
              <a:t>with half cup of water twice daily in an empty stomach or as directed by experts</a:t>
            </a:r>
            <a:r>
              <a:rPr lang="en-US" sz="1600" dirty="0" smtClean="0"/>
              <a:t>.</a:t>
            </a:r>
            <a:endParaRPr lang="en-US" sz="1600" dirty="0"/>
          </a:p>
        </p:txBody>
      </p:sp>
      <p:sp>
        <p:nvSpPr>
          <p:cNvPr id="23" name="TextBox 22"/>
          <p:cNvSpPr txBox="1"/>
          <p:nvPr/>
        </p:nvSpPr>
        <p:spPr>
          <a:xfrm>
            <a:off x="2991950" y="2800290"/>
            <a:ext cx="8991599" cy="369332"/>
          </a:xfrm>
          <a:prstGeom prst="rect">
            <a:avLst/>
          </a:prstGeom>
          <a:noFill/>
        </p:spPr>
        <p:txBody>
          <a:bodyPr wrap="square" rtlCol="0">
            <a:spAutoFit/>
          </a:bodyPr>
          <a:lstStyle/>
          <a:p>
            <a:r>
              <a:rPr lang="pt-BR" dirty="0"/>
              <a:t>Ram Tulsi, Shwet Tulsi, Krishna Tulsi, Van Tulsi, Arjak Tulsi, </a:t>
            </a:r>
            <a:r>
              <a:rPr lang="pt-BR" dirty="0" smtClean="0"/>
              <a:t>Curcumin</a:t>
            </a:r>
            <a:endParaRPr lang="pt-BR"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2419290"/>
            <a:ext cx="8917898" cy="400110"/>
          </a:xfrm>
          <a:prstGeom prst="rect">
            <a:avLst/>
          </a:prstGeom>
          <a:solidFill>
            <a:srgbClr val="949111"/>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1" name="TextBox 20"/>
          <p:cNvSpPr txBox="1"/>
          <p:nvPr/>
        </p:nvSpPr>
        <p:spPr>
          <a:xfrm>
            <a:off x="2970213" y="3635276"/>
            <a:ext cx="8991598" cy="2031325"/>
          </a:xfrm>
          <a:prstGeom prst="rect">
            <a:avLst/>
          </a:prstGeom>
          <a:noFill/>
        </p:spPr>
        <p:txBody>
          <a:bodyPr wrap="square" rtlCol="0">
            <a:spAutoFit/>
          </a:bodyPr>
          <a:lstStyle/>
          <a:p>
            <a:pPr marL="285750" indent="-285750">
              <a:buFont typeface="Arial" pitchFamily="34" charset="0"/>
              <a:buChar char="•"/>
            </a:pPr>
            <a:r>
              <a:rPr lang="en-US" dirty="0" smtClean="0"/>
              <a:t>Helps </a:t>
            </a:r>
            <a:r>
              <a:rPr lang="en-US" dirty="0"/>
              <a:t>suppress cough and aids the mobilization of mucus. Assists in calming and dilating the lung's airways, thus relieving chest congestion.</a:t>
            </a:r>
          </a:p>
          <a:p>
            <a:pPr marL="285750" indent="-285750">
              <a:buFont typeface="Arial" pitchFamily="34" charset="0"/>
              <a:buChar char="•"/>
            </a:pPr>
            <a:r>
              <a:rPr lang="en-US" dirty="0"/>
              <a:t>It is very effective for any kind of skin infections and skin related disorders.</a:t>
            </a:r>
          </a:p>
          <a:p>
            <a:pPr marL="285750" indent="-285750">
              <a:buFont typeface="Arial" pitchFamily="34" charset="0"/>
              <a:buChar char="•"/>
            </a:pPr>
            <a:r>
              <a:rPr lang="en-US" dirty="0"/>
              <a:t>Very helpful for allergies.</a:t>
            </a:r>
          </a:p>
          <a:p>
            <a:pPr marL="285750" indent="-285750">
              <a:buFont typeface="Arial" pitchFamily="34" charset="0"/>
              <a:buChar char="•"/>
            </a:pPr>
            <a:r>
              <a:rPr lang="en-US" dirty="0"/>
              <a:t>It is an anti-bacterial, anti-viral and anti-fungal product to control disease.</a:t>
            </a:r>
          </a:p>
          <a:p>
            <a:pPr marL="285750" indent="-285750">
              <a:buFont typeface="Arial" pitchFamily="34" charset="0"/>
              <a:buChar char="•"/>
            </a:pPr>
            <a:r>
              <a:rPr lang="en-US" dirty="0"/>
              <a:t>It boosts our immunity power.</a:t>
            </a:r>
          </a:p>
          <a:p>
            <a:pPr marL="285750" indent="-285750">
              <a:buFont typeface="Arial" pitchFamily="34" charset="0"/>
              <a:buChar char="•"/>
            </a:pPr>
            <a:r>
              <a:rPr lang="en-US" dirty="0"/>
              <a:t>It is able to tackle stress, anxiety, and inflammation</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102"/>
          <a:stretch/>
        </p:blipFill>
        <p:spPr bwMode="auto">
          <a:xfrm>
            <a:off x="-385690" y="2675989"/>
            <a:ext cx="3355902" cy="4226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28413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6AA00"/>
          </a:solidFill>
        </p:spPr>
        <p:txBody>
          <a:bodyPr wrap="square" rtlCol="0">
            <a:spAutoFit/>
          </a:bodyPr>
          <a:lstStyle/>
          <a:p>
            <a:r>
              <a:rPr lang="en-US" sz="3600" b="1" dirty="0" smtClean="0">
                <a:solidFill>
                  <a:schemeClr val="bg1"/>
                </a:solidFill>
              </a:rPr>
              <a:t>PANCH TULSI GOLD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E6AA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754326"/>
          </a:xfrm>
          <a:prstGeom prst="rect">
            <a:avLst/>
          </a:prstGeom>
          <a:noFill/>
        </p:spPr>
        <p:txBody>
          <a:bodyPr wrap="square" rtlCol="0">
            <a:spAutoFit/>
          </a:bodyPr>
          <a:lstStyle/>
          <a:p>
            <a:pPr algn="just"/>
            <a:r>
              <a:rPr lang="en-US" dirty="0"/>
              <a:t>It is well known in the epics that </a:t>
            </a:r>
            <a:r>
              <a:rPr lang="en-US" dirty="0" err="1"/>
              <a:t>Tulsi</a:t>
            </a:r>
            <a:r>
              <a:rPr lang="en-US" dirty="0"/>
              <a:t> is known for its medicinal </a:t>
            </a:r>
            <a:r>
              <a:rPr lang="en-US" dirty="0" smtClean="0"/>
              <a:t>values which </a:t>
            </a:r>
            <a:r>
              <a:rPr lang="en-US" dirty="0"/>
              <a:t>has properties like anti – oxidant, anti – aging, anti – viral, anti – bacterial, anti – flu, </a:t>
            </a:r>
            <a:r>
              <a:rPr lang="en-US" dirty="0" err="1"/>
              <a:t>etc</a:t>
            </a:r>
            <a:r>
              <a:rPr lang="en-US" dirty="0"/>
              <a:t> .  </a:t>
            </a:r>
            <a:r>
              <a:rPr lang="en-US" dirty="0" err="1"/>
              <a:t>Saarvasri</a:t>
            </a:r>
            <a:r>
              <a:rPr lang="en-US" dirty="0"/>
              <a:t> Herbs </a:t>
            </a:r>
            <a:r>
              <a:rPr lang="en-US" dirty="0" err="1"/>
              <a:t>Panch</a:t>
            </a:r>
            <a:r>
              <a:rPr lang="en-US" dirty="0"/>
              <a:t> </a:t>
            </a:r>
            <a:r>
              <a:rPr lang="en-US" dirty="0" err="1"/>
              <a:t>Tulsi</a:t>
            </a:r>
            <a:r>
              <a:rPr lang="en-US" dirty="0"/>
              <a:t> Gold Drops has a lot of benefits. It has super natural health curing qualities and helpful in all types of Allergies. It has beneficial effect on mind and body. It gives relaxation to mind and body. Scientists have also acknowledged the medicinal properties of </a:t>
            </a:r>
            <a:r>
              <a:rPr lang="en-US" dirty="0" err="1"/>
              <a:t>Tulsi</a:t>
            </a:r>
            <a:r>
              <a:rPr lang="en-US" dirty="0"/>
              <a:t>.</a:t>
            </a:r>
          </a:p>
          <a:p>
            <a:pPr algn="just"/>
            <a:endParaRPr lang="en-US" dirty="0" err="1"/>
          </a:p>
        </p:txBody>
      </p:sp>
      <p:sp>
        <p:nvSpPr>
          <p:cNvPr id="16" name="TextBox 15"/>
          <p:cNvSpPr txBox="1"/>
          <p:nvPr/>
        </p:nvSpPr>
        <p:spPr>
          <a:xfrm>
            <a:off x="3043914" y="3429000"/>
            <a:ext cx="8917898" cy="400110"/>
          </a:xfrm>
          <a:prstGeom prst="rect">
            <a:avLst/>
          </a:prstGeom>
          <a:solidFill>
            <a:srgbClr val="E6AA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6062246"/>
            <a:ext cx="8917898" cy="400110"/>
          </a:xfrm>
          <a:prstGeom prst="rect">
            <a:avLst/>
          </a:prstGeom>
          <a:solidFill>
            <a:srgbClr val="E6AA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43246"/>
            <a:ext cx="8991599" cy="338554"/>
          </a:xfrm>
          <a:prstGeom prst="rect">
            <a:avLst/>
          </a:prstGeom>
          <a:noFill/>
        </p:spPr>
        <p:txBody>
          <a:bodyPr wrap="square" rtlCol="0">
            <a:spAutoFit/>
          </a:bodyPr>
          <a:lstStyle/>
          <a:p>
            <a:r>
              <a:rPr lang="en-US" sz="1600" dirty="0"/>
              <a:t>Take </a:t>
            </a:r>
            <a:r>
              <a:rPr lang="en-US" sz="1600" dirty="0" smtClean="0"/>
              <a:t>3-4 drops </a:t>
            </a:r>
            <a:r>
              <a:rPr lang="en-US" sz="1600" dirty="0"/>
              <a:t>with half cup of water twice daily in an empty stomach or as directed by experts</a:t>
            </a:r>
            <a:r>
              <a:rPr lang="en-US" sz="1600" dirty="0" smtClean="0"/>
              <a:t>.</a:t>
            </a:r>
            <a:endParaRPr lang="en-US" sz="1600" dirty="0"/>
          </a:p>
        </p:txBody>
      </p:sp>
      <p:sp>
        <p:nvSpPr>
          <p:cNvPr id="23" name="TextBox 22"/>
          <p:cNvSpPr txBox="1"/>
          <p:nvPr/>
        </p:nvSpPr>
        <p:spPr>
          <a:xfrm>
            <a:off x="2991950" y="3048000"/>
            <a:ext cx="8991599" cy="369332"/>
          </a:xfrm>
          <a:prstGeom prst="rect">
            <a:avLst/>
          </a:prstGeom>
          <a:noFill/>
        </p:spPr>
        <p:txBody>
          <a:bodyPr wrap="square" rtlCol="0">
            <a:spAutoFit/>
          </a:bodyPr>
          <a:lstStyle/>
          <a:p>
            <a:r>
              <a:rPr lang="pt-BR" dirty="0"/>
              <a:t>Ram Tulsi, Shwet Tulsi, Krishna Tulsi, Van Tulsi, Kapoor Tulsi, Honey, </a:t>
            </a:r>
            <a:r>
              <a:rPr lang="pt-BR" dirty="0" smtClean="0"/>
              <a:t>Curcumin</a:t>
            </a:r>
            <a:endParaRPr lang="pt-BR"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3007062" y="2667000"/>
            <a:ext cx="8917898" cy="400110"/>
          </a:xfrm>
          <a:prstGeom prst="rect">
            <a:avLst/>
          </a:prstGeom>
          <a:solidFill>
            <a:srgbClr val="E6AA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1" name="TextBox 20"/>
          <p:cNvSpPr txBox="1"/>
          <p:nvPr/>
        </p:nvSpPr>
        <p:spPr>
          <a:xfrm>
            <a:off x="2970213" y="3759875"/>
            <a:ext cx="8991598" cy="2308324"/>
          </a:xfrm>
          <a:prstGeom prst="rect">
            <a:avLst/>
          </a:prstGeom>
          <a:noFill/>
        </p:spPr>
        <p:txBody>
          <a:bodyPr wrap="square" rtlCol="0">
            <a:spAutoFit/>
          </a:bodyPr>
          <a:lstStyle/>
          <a:p>
            <a:pPr marL="285750" indent="-285750">
              <a:buFont typeface="Arial" pitchFamily="34" charset="0"/>
              <a:buChar char="•"/>
            </a:pPr>
            <a:r>
              <a:rPr lang="en-US" dirty="0"/>
              <a:t>Effective in cough, cold, acidity, constipation, stomach ache and abdominal pain.</a:t>
            </a:r>
          </a:p>
          <a:p>
            <a:pPr marL="285750" indent="-285750">
              <a:buFont typeface="Arial" pitchFamily="34" charset="0"/>
              <a:buChar char="•"/>
            </a:pPr>
            <a:r>
              <a:rPr lang="en-US" dirty="0"/>
              <a:t>Keeps away the deadly fevers away like dengue, malaria, swine flu, etc.</a:t>
            </a:r>
          </a:p>
          <a:p>
            <a:pPr marL="285750" indent="-285750">
              <a:buFont typeface="Arial" pitchFamily="34" charset="0"/>
              <a:buChar char="•"/>
            </a:pPr>
            <a:r>
              <a:rPr lang="en-US" dirty="0"/>
              <a:t>It has anti-bacterial and anti-viral action.</a:t>
            </a:r>
          </a:p>
          <a:p>
            <a:pPr marL="285750" indent="-285750">
              <a:buFont typeface="Arial" pitchFamily="34" charset="0"/>
              <a:buChar char="•"/>
            </a:pPr>
            <a:r>
              <a:rPr lang="en-US" dirty="0"/>
              <a:t>It helps in getting from the problem of sore throat, running nose, cold, etc.</a:t>
            </a:r>
          </a:p>
          <a:p>
            <a:pPr marL="285750" indent="-285750">
              <a:buFont typeface="Arial" pitchFamily="34" charset="0"/>
              <a:buChar char="•"/>
            </a:pPr>
            <a:r>
              <a:rPr lang="en-US" dirty="0"/>
              <a:t>Its acts as immunity booster.</a:t>
            </a:r>
          </a:p>
          <a:p>
            <a:pPr marL="285750" indent="-285750">
              <a:buFont typeface="Arial" pitchFamily="34" charset="0"/>
              <a:buChar char="•"/>
            </a:pPr>
            <a:r>
              <a:rPr lang="en-US" dirty="0"/>
              <a:t>Useful for adjuvant in respiratory condition, adjuvant in digestion, adjuvant in skin conditions</a:t>
            </a:r>
            <a:r>
              <a:rPr lang="en-US" dirty="0" smtClean="0"/>
              <a:t>.</a:t>
            </a:r>
          </a:p>
          <a:p>
            <a:pPr marL="285750" indent="-285750">
              <a:buFont typeface="Arial" pitchFamily="34" charset="0"/>
              <a:buChar char="•"/>
            </a:pPr>
            <a:r>
              <a:rPr lang="en-US" dirty="0"/>
              <a:t>A drop of </a:t>
            </a:r>
            <a:r>
              <a:rPr lang="en-US" dirty="0" err="1"/>
              <a:t>Tulsi</a:t>
            </a:r>
            <a:r>
              <a:rPr lang="en-US" dirty="0"/>
              <a:t> will be very much effective in sinusitis and the issues related to nose</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039"/>
          <a:stretch/>
        </p:blipFill>
        <p:spPr bwMode="auto">
          <a:xfrm>
            <a:off x="-458788" y="2854904"/>
            <a:ext cx="3352800" cy="4280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39089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12188825" cy="523220"/>
          </a:xfrm>
          <a:prstGeom prst="rect">
            <a:avLst/>
          </a:prstGeom>
          <a:solidFill>
            <a:schemeClr val="accent5">
              <a:lumMod val="75000"/>
            </a:schemeClr>
          </a:solidFill>
        </p:spPr>
        <p:txBody>
          <a:bodyPr wrap="square" rtlCol="0">
            <a:spAutoFit/>
          </a:bodyPr>
          <a:lstStyle/>
          <a:p>
            <a:pPr algn="ctr"/>
            <a:r>
              <a:rPr lang="en-US" sz="2800" b="1" dirty="0" smtClean="0">
                <a:solidFill>
                  <a:schemeClr val="bg1"/>
                </a:solidFill>
                <a:latin typeface="Arial Rounded MT Bold" pitchFamily="34" charset="0"/>
              </a:rPr>
              <a:t>WITH THE REGULAR USE OF SOME SHPL HEALTH CARE PRODUCTS</a:t>
            </a:r>
            <a:endParaRPr lang="en-US" sz="2800" b="1" dirty="0">
              <a:solidFill>
                <a:schemeClr val="bg1"/>
              </a:solidFill>
              <a:latin typeface="Arial Rounded MT Bold"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420"/>
            <a:ext cx="12188825" cy="5877580"/>
          </a:xfrm>
          <a:prstGeom prst="rect">
            <a:avLst/>
          </a:prstGeom>
        </p:spPr>
      </p:pic>
      <p:sp>
        <p:nvSpPr>
          <p:cNvPr id="5" name="Rectangle 4"/>
          <p:cNvSpPr/>
          <p:nvPr/>
        </p:nvSpPr>
        <p:spPr>
          <a:xfrm>
            <a:off x="3656012" y="2590800"/>
            <a:ext cx="5257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3712" y="3376880"/>
            <a:ext cx="3962400" cy="1323439"/>
          </a:xfrm>
          <a:prstGeom prst="rect">
            <a:avLst/>
          </a:prstGeom>
        </p:spPr>
        <p:txBody>
          <a:bodyPr wrap="square">
            <a:spAutoFit/>
          </a:bodyPr>
          <a:lstStyle/>
          <a:p>
            <a:pPr algn="ctr"/>
            <a:r>
              <a:rPr lang="en-US" sz="4000" dirty="0" smtClean="0">
                <a:latin typeface="Candara" pitchFamily="34" charset="0"/>
              </a:rPr>
              <a:t>TAKE CARE</a:t>
            </a:r>
          </a:p>
          <a:p>
            <a:pPr algn="ctr"/>
            <a:r>
              <a:rPr lang="en-US" sz="4000" dirty="0" smtClean="0">
                <a:latin typeface="Candara" pitchFamily="34" charset="0"/>
              </a:rPr>
              <a:t>OF YOURSELF</a:t>
            </a:r>
            <a:endParaRPr lang="en-US" sz="4000" dirty="0">
              <a:latin typeface="Candar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4" y="6081866"/>
            <a:ext cx="519685" cy="690557"/>
          </a:xfrm>
          <a:prstGeom prst="rect">
            <a:avLst/>
          </a:prstGeom>
        </p:spPr>
      </p:pic>
    </p:spTree>
    <p:extLst>
      <p:ext uri="{BB962C8B-B14F-4D97-AF65-F5344CB8AC3E}">
        <p14:creationId xmlns:p14="http://schemas.microsoft.com/office/powerpoint/2010/main" val="410592839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6">
            <a:extLst>
              <a:ext uri="{FF2B5EF4-FFF2-40B4-BE49-F238E27FC236}">
                <a16:creationId xmlns:a16="http://schemas.microsoft.com/office/drawing/2014/main" xmlns="" id="{F11AF92A-079B-4F46-A0DA-E33F82CEE1E7}"/>
              </a:ext>
            </a:extLst>
          </p:cNvPr>
          <p:cNvSpPr txBox="1">
            <a:spLocks noGrp="1"/>
          </p:cNvSpPr>
          <p:nvPr>
            <p:ph type="title"/>
          </p:nvPr>
        </p:nvSpPr>
        <p:spPr>
          <a:xfrm>
            <a:off x="609441" y="245974"/>
            <a:ext cx="10969943" cy="1200329"/>
          </a:xfrm>
          <a:prstGeom prst="rect">
            <a:avLst/>
          </a:prstGeom>
          <a:noFill/>
        </p:spPr>
        <p:txBody>
          <a:bodyPr wrap="square" rtlCol="0">
            <a:spAutoFit/>
          </a:bodyPr>
          <a:lstStyle/>
          <a:p>
            <a:pPr algn="ctr"/>
            <a:r>
              <a:rPr lang="en-IN" sz="7200" dirty="0">
                <a:effectLst/>
                <a:latin typeface="Franklin Gothic Demi Cond" pitchFamily="34" charset="0"/>
                <a:cs typeface="Aharoni" panose="02010803020104030203" pitchFamily="2" charset="-79"/>
              </a:rPr>
              <a:t>WELLNESS </a:t>
            </a:r>
            <a:r>
              <a:rPr lang="en-IN" sz="7200" dirty="0" smtClean="0">
                <a:effectLst/>
                <a:latin typeface="Franklin Gothic Demi Cond" pitchFamily="34" charset="0"/>
                <a:cs typeface="Aharoni" panose="02010803020104030203" pitchFamily="2" charset="-79"/>
              </a:rPr>
              <a:t>DROPS</a:t>
            </a:r>
            <a:endParaRPr lang="en-IN" sz="7200" dirty="0">
              <a:effectLst/>
              <a:latin typeface="Franklin Gothic Demi Cond" pitchFamily="34" charset="0"/>
              <a:cs typeface="Aharoni" panose="02010803020104030203" pitchFamily="2" charset="-79"/>
            </a:endParaRPr>
          </a:p>
        </p:txBody>
      </p:sp>
    </p:spTree>
    <p:extLst>
      <p:ext uri="{BB962C8B-B14F-4D97-AF65-F5344CB8AC3E}">
        <p14:creationId xmlns:p14="http://schemas.microsoft.com/office/powerpoint/2010/main" val="153179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A3B18"/>
          </a:solidFill>
        </p:spPr>
        <p:txBody>
          <a:bodyPr wrap="square" rtlCol="0">
            <a:spAutoFit/>
          </a:bodyPr>
          <a:lstStyle/>
          <a:p>
            <a:r>
              <a:rPr lang="en-US" sz="3600" b="1" dirty="0" smtClean="0">
                <a:solidFill>
                  <a:schemeClr val="bg1"/>
                </a:solidFill>
              </a:rPr>
              <a:t>ACIDITY CARE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BA3B18"/>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r>
              <a:rPr lang="en-US" dirty="0" err="1"/>
              <a:t>Saarvasri</a:t>
            </a:r>
            <a:r>
              <a:rPr lang="en-US" dirty="0"/>
              <a:t> Herbs Acidity Care Drops is made of  internationally recognized herbs that help naturally neutralize excess acid that can cause illness and premature aging. These herbs are known to provide long lasting effects on heartburn, excess acid formation and indigestion</a:t>
            </a:r>
            <a:r>
              <a:rPr lang="en-US" dirty="0" smtClean="0"/>
              <a:t>.</a:t>
            </a:r>
            <a:endParaRPr lang="en-US" dirty="0"/>
          </a:p>
        </p:txBody>
      </p:sp>
      <p:sp>
        <p:nvSpPr>
          <p:cNvPr id="16" name="TextBox 15"/>
          <p:cNvSpPr txBox="1"/>
          <p:nvPr/>
        </p:nvSpPr>
        <p:spPr>
          <a:xfrm>
            <a:off x="3043914" y="3657600"/>
            <a:ext cx="8917898" cy="400110"/>
          </a:xfrm>
          <a:prstGeom prst="rect">
            <a:avLst/>
          </a:prstGeom>
          <a:solidFill>
            <a:srgbClr val="BA3B18"/>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066162"/>
            <a:ext cx="8991597" cy="1477328"/>
          </a:xfrm>
          <a:prstGeom prst="rect">
            <a:avLst/>
          </a:prstGeom>
          <a:noFill/>
        </p:spPr>
        <p:txBody>
          <a:bodyPr wrap="square" rtlCol="0">
            <a:spAutoFit/>
          </a:bodyPr>
          <a:lstStyle/>
          <a:p>
            <a:pPr marL="285750" indent="-285750">
              <a:buFont typeface="Arial" pitchFamily="34" charset="0"/>
              <a:buChar char="•"/>
            </a:pPr>
            <a:r>
              <a:rPr lang="en-US" dirty="0" smtClean="0"/>
              <a:t>Effective in Maintaining Acidity.</a:t>
            </a:r>
          </a:p>
          <a:p>
            <a:pPr marL="285750" indent="-285750">
              <a:buFont typeface="Arial" pitchFamily="34" charset="0"/>
              <a:buChar char="•"/>
            </a:pPr>
            <a:r>
              <a:rPr lang="en-US" dirty="0" smtClean="0"/>
              <a:t>Effective and Perfect Cure to Constipation.</a:t>
            </a:r>
          </a:p>
          <a:p>
            <a:pPr marL="285750" indent="-285750">
              <a:buFont typeface="Arial" pitchFamily="34" charset="0"/>
              <a:buChar char="•"/>
            </a:pPr>
            <a:r>
              <a:rPr lang="en-US" dirty="0" smtClean="0"/>
              <a:t>Effective for Stomach Pain, Abdominal Pain &amp; Burning Sensation.</a:t>
            </a:r>
          </a:p>
          <a:p>
            <a:pPr marL="285750" indent="-285750">
              <a:buFont typeface="Arial" pitchFamily="34" charset="0"/>
              <a:buChar char="•"/>
            </a:pPr>
            <a:r>
              <a:rPr lang="en-US" dirty="0" smtClean="0"/>
              <a:t>Naturally Neutralize Excess Acidity that can cause illness and Premature Aging.</a:t>
            </a:r>
          </a:p>
          <a:p>
            <a:pPr marL="285750" indent="-285750">
              <a:buFont typeface="Arial" pitchFamily="34" charset="0"/>
              <a:buChar char="•"/>
            </a:pPr>
            <a:r>
              <a:rPr lang="en-US" dirty="0" smtClean="0"/>
              <a:t>Fight Against Low Energy, Chronic Fatigue, Slow Digestion.</a:t>
            </a:r>
            <a:endParaRPr lang="en-US" dirty="0" smtClean="0"/>
          </a:p>
        </p:txBody>
      </p:sp>
      <p:sp>
        <p:nvSpPr>
          <p:cNvPr id="18" name="TextBox 17"/>
          <p:cNvSpPr txBox="1"/>
          <p:nvPr/>
        </p:nvSpPr>
        <p:spPr>
          <a:xfrm>
            <a:off x="3043914" y="5931932"/>
            <a:ext cx="8917898" cy="400110"/>
          </a:xfrm>
          <a:prstGeom prst="rect">
            <a:avLst/>
          </a:prstGeom>
          <a:solidFill>
            <a:srgbClr val="BA3B18"/>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water twice daily in an empty stomach</a:t>
            </a:r>
            <a:r>
              <a:rPr lang="en-US" sz="1600" dirty="0" smtClean="0"/>
              <a:t>.</a:t>
            </a:r>
            <a:endParaRPr lang="en-US" sz="1600" dirty="0"/>
          </a:p>
        </p:txBody>
      </p:sp>
      <p:sp>
        <p:nvSpPr>
          <p:cNvPr id="22" name="TextBox 21"/>
          <p:cNvSpPr txBox="1"/>
          <p:nvPr/>
        </p:nvSpPr>
        <p:spPr>
          <a:xfrm>
            <a:off x="3043915" y="2450068"/>
            <a:ext cx="8917898" cy="400110"/>
          </a:xfrm>
          <a:prstGeom prst="rect">
            <a:avLst/>
          </a:prstGeom>
          <a:solidFill>
            <a:srgbClr val="BA3B18"/>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31068"/>
            <a:ext cx="8991599" cy="369332"/>
          </a:xfrm>
          <a:prstGeom prst="rect">
            <a:avLst/>
          </a:prstGeom>
          <a:noFill/>
        </p:spPr>
        <p:txBody>
          <a:bodyPr wrap="square" rtlCol="0">
            <a:spAutoFit/>
          </a:bodyPr>
          <a:lstStyle/>
          <a:p>
            <a:r>
              <a:rPr lang="en-US" dirty="0" err="1"/>
              <a:t>Elachi</a:t>
            </a:r>
            <a:r>
              <a:rPr lang="en-US" dirty="0"/>
              <a:t>, </a:t>
            </a:r>
            <a:r>
              <a:rPr lang="en-US" dirty="0" err="1"/>
              <a:t>Saunf</a:t>
            </a:r>
            <a:r>
              <a:rPr lang="en-US" dirty="0"/>
              <a:t>, </a:t>
            </a:r>
            <a:r>
              <a:rPr lang="en-US" dirty="0" err="1"/>
              <a:t>Jeera</a:t>
            </a:r>
            <a:r>
              <a:rPr lang="en-US" dirty="0"/>
              <a:t>, Eucalyptus, </a:t>
            </a:r>
            <a:r>
              <a:rPr lang="en-US" dirty="0" err="1"/>
              <a:t>Ajowain</a:t>
            </a:r>
            <a:r>
              <a:rPr lang="en-US" dirty="0"/>
              <a:t>, </a:t>
            </a:r>
            <a:r>
              <a:rPr lang="en-US" dirty="0" err="1"/>
              <a:t>Pudina</a:t>
            </a:r>
            <a:r>
              <a:rPr lang="en-US" dirty="0"/>
              <a:t>, </a:t>
            </a:r>
            <a:r>
              <a:rPr lang="en-US" dirty="0" err="1"/>
              <a:t>Lavang</a:t>
            </a:r>
            <a:r>
              <a:rPr lang="en-US" dirty="0"/>
              <a:t>, </a:t>
            </a:r>
            <a:r>
              <a:rPr lang="en-US" dirty="0" err="1" smtClean="0"/>
              <a:t>Karpur</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851"/>
          <a:stretch/>
        </p:blipFill>
        <p:spPr bwMode="auto">
          <a:xfrm>
            <a:off x="-763588" y="2148388"/>
            <a:ext cx="3505200" cy="4711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49076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5CDBA"/>
          </a:solidFill>
        </p:spPr>
        <p:txBody>
          <a:bodyPr wrap="square" rtlCol="0">
            <a:spAutoFit/>
          </a:bodyPr>
          <a:lstStyle/>
          <a:p>
            <a:r>
              <a:rPr lang="en-US" sz="3600" b="1" dirty="0" smtClean="0">
                <a:solidFill>
                  <a:schemeClr val="bg1"/>
                </a:solidFill>
              </a:rPr>
              <a:t>ANTI ADDICTION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5CDBA"/>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2031325"/>
          </a:xfrm>
          <a:prstGeom prst="rect">
            <a:avLst/>
          </a:prstGeom>
          <a:noFill/>
        </p:spPr>
        <p:txBody>
          <a:bodyPr wrap="square" rtlCol="0">
            <a:spAutoFit/>
          </a:bodyPr>
          <a:lstStyle/>
          <a:p>
            <a:r>
              <a:rPr lang="en-US" dirty="0" err="1"/>
              <a:t>Saarvasri</a:t>
            </a:r>
            <a:r>
              <a:rPr lang="en-US" dirty="0"/>
              <a:t> Herbs  Anti-Addiction Drop is a </a:t>
            </a:r>
            <a:r>
              <a:rPr lang="en-US" dirty="0" smtClean="0"/>
              <a:t>combination </a:t>
            </a:r>
            <a:r>
              <a:rPr lang="en-US" dirty="0"/>
              <a:t>of unique blend of ancient herbs which are internationally known to quit  smoking or </a:t>
            </a:r>
            <a:r>
              <a:rPr lang="en-US" dirty="0" smtClean="0"/>
              <a:t>in-taking </a:t>
            </a:r>
            <a:r>
              <a:rPr lang="en-US" dirty="0"/>
              <a:t>alcohol or drugs and then helps in balancing the emotional, mental and psychological responses of human being and also gradually eliminating the crave for these addictions. Thus, it provides long lasting relief from any kind of harmful addiction. Also it restores the condition of the body and supplies essential vitamins, minerals and nutrients in the body that has been damaged by consumption of various kind of addiction.</a:t>
            </a:r>
            <a:endParaRPr lang="en-US" dirty="0"/>
          </a:p>
        </p:txBody>
      </p:sp>
      <p:sp>
        <p:nvSpPr>
          <p:cNvPr id="16" name="TextBox 15"/>
          <p:cNvSpPr txBox="1"/>
          <p:nvPr/>
        </p:nvSpPr>
        <p:spPr>
          <a:xfrm>
            <a:off x="3043914" y="4258509"/>
            <a:ext cx="8917898" cy="400110"/>
          </a:xfrm>
          <a:prstGeom prst="rect">
            <a:avLst/>
          </a:prstGeom>
          <a:solidFill>
            <a:srgbClr val="05CDBA"/>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667071"/>
            <a:ext cx="8991597" cy="1200329"/>
          </a:xfrm>
          <a:prstGeom prst="rect">
            <a:avLst/>
          </a:prstGeom>
          <a:noFill/>
        </p:spPr>
        <p:txBody>
          <a:bodyPr wrap="square" rtlCol="0">
            <a:spAutoFit/>
          </a:bodyPr>
          <a:lstStyle/>
          <a:p>
            <a:pPr marL="285750" indent="-285750">
              <a:buFont typeface="Arial" pitchFamily="34" charset="0"/>
              <a:buChar char="•"/>
            </a:pPr>
            <a:r>
              <a:rPr lang="en-US" dirty="0"/>
              <a:t>It helps to eliminate the reactions of </a:t>
            </a:r>
            <a:r>
              <a:rPr lang="en-US" dirty="0" err="1"/>
              <a:t>intaking</a:t>
            </a:r>
            <a:r>
              <a:rPr lang="en-US" dirty="0"/>
              <a:t> various types of harmful </a:t>
            </a:r>
            <a:r>
              <a:rPr lang="en-US" dirty="0" err="1"/>
              <a:t>addictives</a:t>
            </a:r>
            <a:r>
              <a:rPr lang="en-US" dirty="0"/>
              <a:t>.</a:t>
            </a:r>
          </a:p>
          <a:p>
            <a:pPr marL="285750" indent="-285750">
              <a:buFont typeface="Arial" pitchFamily="34" charset="0"/>
              <a:buChar char="•"/>
            </a:pPr>
            <a:r>
              <a:rPr lang="en-US" dirty="0"/>
              <a:t>It helps to balance emotional, mental and psychological responses.</a:t>
            </a:r>
          </a:p>
          <a:p>
            <a:pPr marL="285750" indent="-285750">
              <a:buFont typeface="Arial" pitchFamily="34" charset="0"/>
              <a:buChar char="•"/>
            </a:pPr>
            <a:r>
              <a:rPr lang="en-US" dirty="0"/>
              <a:t>It nourishes our body cells.</a:t>
            </a:r>
          </a:p>
          <a:p>
            <a:pPr marL="285750" indent="-285750">
              <a:buFont typeface="Arial" pitchFamily="34" charset="0"/>
              <a:buChar char="•"/>
            </a:pPr>
            <a:r>
              <a:rPr lang="en-US" dirty="0"/>
              <a:t>It decreases the cravings of addictions.</a:t>
            </a:r>
            <a:endParaRPr lang="en-US" dirty="0" smtClean="0"/>
          </a:p>
        </p:txBody>
      </p:sp>
      <p:sp>
        <p:nvSpPr>
          <p:cNvPr id="18" name="TextBox 17"/>
          <p:cNvSpPr txBox="1"/>
          <p:nvPr/>
        </p:nvSpPr>
        <p:spPr>
          <a:xfrm>
            <a:off x="3043914" y="5931932"/>
            <a:ext cx="8917898" cy="400110"/>
          </a:xfrm>
          <a:prstGeom prst="rect">
            <a:avLst/>
          </a:prstGeom>
          <a:solidFill>
            <a:srgbClr val="05CDBA"/>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water/ milk/ dal/ any kind of juice etc. twice daily</a:t>
            </a:r>
            <a:r>
              <a:rPr lang="en-US" sz="1600" dirty="0" smtClean="0"/>
              <a:t>.</a:t>
            </a:r>
            <a:endParaRPr lang="en-US" sz="1600" dirty="0"/>
          </a:p>
        </p:txBody>
      </p:sp>
      <p:sp>
        <p:nvSpPr>
          <p:cNvPr id="22" name="TextBox 21"/>
          <p:cNvSpPr txBox="1"/>
          <p:nvPr/>
        </p:nvSpPr>
        <p:spPr>
          <a:xfrm>
            <a:off x="3043915" y="3364468"/>
            <a:ext cx="8917898" cy="400110"/>
          </a:xfrm>
          <a:prstGeom prst="rect">
            <a:avLst/>
          </a:prstGeom>
          <a:solidFill>
            <a:srgbClr val="05CDBA"/>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745468"/>
            <a:ext cx="8991599" cy="369332"/>
          </a:xfrm>
          <a:prstGeom prst="rect">
            <a:avLst/>
          </a:prstGeom>
          <a:noFill/>
        </p:spPr>
        <p:txBody>
          <a:bodyPr wrap="square" rtlCol="0">
            <a:spAutoFit/>
          </a:bodyPr>
          <a:lstStyle/>
          <a:p>
            <a:r>
              <a:rPr lang="en-US" dirty="0" err="1"/>
              <a:t>Kanteli</a:t>
            </a:r>
            <a:r>
              <a:rPr lang="en-US" dirty="0"/>
              <a:t>, Kudzu, </a:t>
            </a:r>
            <a:r>
              <a:rPr lang="en-US" dirty="0" err="1"/>
              <a:t>Yasthimadhu</a:t>
            </a:r>
            <a:r>
              <a:rPr lang="en-US" dirty="0"/>
              <a:t>, Polygala </a:t>
            </a:r>
            <a:r>
              <a:rPr lang="en-US" dirty="0" err="1"/>
              <a:t>Tenvifolia</a:t>
            </a:r>
            <a:r>
              <a:rPr lang="en-US" dirty="0"/>
              <a:t>, </a:t>
            </a:r>
            <a:r>
              <a:rPr lang="en-US" dirty="0" err="1"/>
              <a:t>Rhizoma</a:t>
            </a:r>
            <a:r>
              <a:rPr lang="en-US" dirty="0"/>
              <a:t> </a:t>
            </a:r>
            <a:r>
              <a:rPr lang="en-US" dirty="0" smtClean="0"/>
              <a:t>Corydalis</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3"/>
          <a:stretch/>
        </p:blipFill>
        <p:spPr bwMode="auto">
          <a:xfrm>
            <a:off x="-534988" y="2531812"/>
            <a:ext cx="3370608" cy="4313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349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49688"/>
          </a:solidFill>
        </p:spPr>
        <p:txBody>
          <a:bodyPr wrap="square" rtlCol="0">
            <a:spAutoFit/>
          </a:bodyPr>
          <a:lstStyle/>
          <a:p>
            <a:r>
              <a:rPr lang="en-US" sz="3600" b="1" dirty="0" smtClean="0">
                <a:solidFill>
                  <a:schemeClr val="bg1"/>
                </a:solidFill>
              </a:rPr>
              <a:t>ASTHMA CARE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49688"/>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477328"/>
          </a:xfrm>
          <a:prstGeom prst="rect">
            <a:avLst/>
          </a:prstGeom>
          <a:noFill/>
        </p:spPr>
        <p:txBody>
          <a:bodyPr wrap="square" rtlCol="0">
            <a:spAutoFit/>
          </a:bodyPr>
          <a:lstStyle/>
          <a:p>
            <a:pPr algn="just"/>
            <a:r>
              <a:rPr lang="en-US" dirty="0"/>
              <a:t>Asthma, also called bronchial asthma, is a disease that affects your lungs. It’s a chronic (ongoing) condition, meaning it doesn’t go away and needs ongoing medical management. </a:t>
            </a:r>
            <a:r>
              <a:rPr lang="en-US" dirty="0" err="1" smtClean="0"/>
              <a:t>Saarvasri</a:t>
            </a:r>
            <a:r>
              <a:rPr lang="en-US" dirty="0" smtClean="0"/>
              <a:t> </a:t>
            </a:r>
            <a:r>
              <a:rPr lang="en-US" dirty="0"/>
              <a:t>Herbs Asthma Care is a 100% natural product. Asthma Care has different herbs &amp; other natural ingredients that may give relief to reactions of asthma, wheezing, bronchitis, shortness of breath, coughing &amp; tightness in chest.</a:t>
            </a:r>
            <a:endParaRPr lang="en-US" dirty="0"/>
          </a:p>
        </p:txBody>
      </p:sp>
      <p:sp>
        <p:nvSpPr>
          <p:cNvPr id="16" name="TextBox 15"/>
          <p:cNvSpPr txBox="1"/>
          <p:nvPr/>
        </p:nvSpPr>
        <p:spPr>
          <a:xfrm>
            <a:off x="3043914" y="3704512"/>
            <a:ext cx="8917898" cy="400110"/>
          </a:xfrm>
          <a:prstGeom prst="rect">
            <a:avLst/>
          </a:prstGeom>
          <a:solidFill>
            <a:srgbClr val="049688"/>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113074"/>
            <a:ext cx="8991597" cy="1754326"/>
          </a:xfrm>
          <a:prstGeom prst="rect">
            <a:avLst/>
          </a:prstGeom>
          <a:noFill/>
        </p:spPr>
        <p:txBody>
          <a:bodyPr wrap="square" rtlCol="0">
            <a:spAutoFit/>
          </a:bodyPr>
          <a:lstStyle/>
          <a:p>
            <a:pPr marL="285750" indent="-285750">
              <a:buFont typeface="Arial" pitchFamily="34" charset="0"/>
              <a:buChar char="•"/>
            </a:pPr>
            <a:r>
              <a:rPr lang="en-US" dirty="0"/>
              <a:t>It prevents asthma attacks.</a:t>
            </a:r>
          </a:p>
          <a:p>
            <a:pPr marL="285750" indent="-285750">
              <a:buFont typeface="Arial" pitchFamily="34" charset="0"/>
              <a:buChar char="•"/>
            </a:pPr>
            <a:r>
              <a:rPr lang="en-US" dirty="0"/>
              <a:t> It maintains normal lung function.</a:t>
            </a:r>
          </a:p>
          <a:p>
            <a:pPr marL="285750" indent="-285750">
              <a:buFont typeface="Arial" pitchFamily="34" charset="0"/>
              <a:buChar char="•"/>
            </a:pPr>
            <a:r>
              <a:rPr lang="en-US" dirty="0"/>
              <a:t> It strengthens the immune system.</a:t>
            </a:r>
          </a:p>
          <a:p>
            <a:pPr marL="285750" indent="-285750">
              <a:buFont typeface="Arial" pitchFamily="34" charset="0"/>
              <a:buChar char="•"/>
            </a:pPr>
            <a:r>
              <a:rPr lang="en-US" dirty="0"/>
              <a:t> It relaxes the muscles of the breathing passages.</a:t>
            </a:r>
          </a:p>
          <a:p>
            <a:pPr marL="285750" indent="-285750">
              <a:buFont typeface="Arial" pitchFamily="34" charset="0"/>
              <a:buChar char="•"/>
            </a:pPr>
            <a:r>
              <a:rPr lang="en-US" dirty="0"/>
              <a:t> It helps to decrease the frequency of asthma attacks.</a:t>
            </a:r>
          </a:p>
          <a:p>
            <a:pPr marL="285750" indent="-285750">
              <a:buFont typeface="Arial" pitchFamily="34" charset="0"/>
              <a:buChar char="•"/>
            </a:pPr>
            <a:r>
              <a:rPr lang="en-US" dirty="0"/>
              <a:t> It reduces asthmatic symptoms like wheezing, shortness of breath, chest tightness etc.</a:t>
            </a:r>
            <a:endParaRPr lang="en-US" dirty="0" smtClean="0"/>
          </a:p>
        </p:txBody>
      </p:sp>
      <p:sp>
        <p:nvSpPr>
          <p:cNvPr id="18" name="TextBox 17"/>
          <p:cNvSpPr txBox="1"/>
          <p:nvPr/>
        </p:nvSpPr>
        <p:spPr>
          <a:xfrm>
            <a:off x="3043914" y="5931932"/>
            <a:ext cx="8917898" cy="400110"/>
          </a:xfrm>
          <a:prstGeom prst="rect">
            <a:avLst/>
          </a:prstGeom>
          <a:solidFill>
            <a:srgbClr val="049688"/>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water twice daily in an empty stomach</a:t>
            </a:r>
            <a:r>
              <a:rPr lang="en-US" sz="1600" dirty="0" smtClean="0"/>
              <a:t>.</a:t>
            </a:r>
            <a:endParaRPr lang="en-US" sz="1600" dirty="0"/>
          </a:p>
        </p:txBody>
      </p:sp>
      <p:sp>
        <p:nvSpPr>
          <p:cNvPr id="22" name="TextBox 21"/>
          <p:cNvSpPr txBox="1"/>
          <p:nvPr/>
        </p:nvSpPr>
        <p:spPr>
          <a:xfrm>
            <a:off x="3043915" y="2831068"/>
            <a:ext cx="8917898" cy="400110"/>
          </a:xfrm>
          <a:prstGeom prst="rect">
            <a:avLst/>
          </a:prstGeom>
          <a:solidFill>
            <a:srgbClr val="049688"/>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212068"/>
            <a:ext cx="8991599" cy="369332"/>
          </a:xfrm>
          <a:prstGeom prst="rect">
            <a:avLst/>
          </a:prstGeom>
          <a:noFill/>
        </p:spPr>
        <p:txBody>
          <a:bodyPr wrap="square" rtlCol="0">
            <a:spAutoFit/>
          </a:bodyPr>
          <a:lstStyle/>
          <a:p>
            <a:r>
              <a:rPr lang="en-US" dirty="0" err="1"/>
              <a:t>Tulsi</a:t>
            </a:r>
            <a:r>
              <a:rPr lang="en-US" dirty="0"/>
              <a:t>, </a:t>
            </a:r>
            <a:r>
              <a:rPr lang="en-US" dirty="0" err="1"/>
              <a:t>mulethi</a:t>
            </a:r>
            <a:r>
              <a:rPr lang="en-US" dirty="0"/>
              <a:t>, </a:t>
            </a:r>
            <a:r>
              <a:rPr lang="en-US" dirty="0" err="1"/>
              <a:t>Kantikari</a:t>
            </a:r>
            <a:r>
              <a:rPr lang="en-US" dirty="0"/>
              <a:t>, </a:t>
            </a:r>
            <a:r>
              <a:rPr lang="en-US" dirty="0" err="1"/>
              <a:t>Vasaka</a:t>
            </a:r>
            <a:r>
              <a:rPr lang="en-US" dirty="0"/>
              <a:t>, Cinnamon, </a:t>
            </a:r>
            <a:r>
              <a:rPr lang="en-US" dirty="0" smtClean="0"/>
              <a:t>Ginger</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497"/>
          <a:stretch/>
        </p:blipFill>
        <p:spPr bwMode="auto">
          <a:xfrm>
            <a:off x="-420689" y="2362200"/>
            <a:ext cx="3280621" cy="465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42924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24A43"/>
          </a:solidFill>
        </p:spPr>
        <p:txBody>
          <a:bodyPr wrap="square" rtlCol="0">
            <a:spAutoFit/>
          </a:bodyPr>
          <a:lstStyle/>
          <a:p>
            <a:r>
              <a:rPr lang="en-US" sz="3600" b="1" dirty="0" smtClean="0">
                <a:solidFill>
                  <a:schemeClr val="bg1"/>
                </a:solidFill>
              </a:rPr>
              <a:t>CMD PLUS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24A43"/>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477328"/>
          </a:xfrm>
          <a:prstGeom prst="rect">
            <a:avLst/>
          </a:prstGeom>
          <a:noFill/>
        </p:spPr>
        <p:txBody>
          <a:bodyPr wrap="square" rtlCol="0">
            <a:spAutoFit/>
          </a:bodyPr>
          <a:lstStyle/>
          <a:p>
            <a:pPr algn="just"/>
            <a:r>
              <a:rPr lang="en-US" dirty="0"/>
              <a:t>It is 100% natural with no other ingredients added. It contains a full spectrum of all the minerals in a balance natural to the body. It is highly concentrated being 78 times more concentrated than sea water and contains over 84 </a:t>
            </a:r>
            <a:r>
              <a:rPr lang="en-US" dirty="0" err="1"/>
              <a:t>ionically</a:t>
            </a:r>
            <a:r>
              <a:rPr lang="en-US" dirty="0"/>
              <a:t> charged trace minerals. CMD is the perfect solution for replenishing your body with the nutrients you need to maintain optimum health.</a:t>
            </a:r>
            <a:endParaRPr lang="en-US" dirty="0"/>
          </a:p>
        </p:txBody>
      </p:sp>
      <p:sp>
        <p:nvSpPr>
          <p:cNvPr id="16" name="TextBox 15"/>
          <p:cNvSpPr txBox="1"/>
          <p:nvPr/>
        </p:nvSpPr>
        <p:spPr>
          <a:xfrm>
            <a:off x="3043914" y="3704512"/>
            <a:ext cx="8917898" cy="400110"/>
          </a:xfrm>
          <a:prstGeom prst="rect">
            <a:avLst/>
          </a:prstGeom>
          <a:solidFill>
            <a:srgbClr val="024A43"/>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113074"/>
            <a:ext cx="8991597" cy="1754326"/>
          </a:xfrm>
          <a:prstGeom prst="rect">
            <a:avLst/>
          </a:prstGeom>
          <a:noFill/>
        </p:spPr>
        <p:txBody>
          <a:bodyPr wrap="square" rtlCol="0">
            <a:spAutoFit/>
          </a:bodyPr>
          <a:lstStyle/>
          <a:p>
            <a:pPr marL="285750" indent="-285750">
              <a:buFont typeface="Arial" pitchFamily="34" charset="0"/>
              <a:buChar char="•"/>
            </a:pPr>
            <a:r>
              <a:rPr lang="en-US" dirty="0" smtClean="0"/>
              <a:t>CMD </a:t>
            </a:r>
            <a:r>
              <a:rPr lang="en-US" dirty="0"/>
              <a:t>activates system of the body</a:t>
            </a:r>
            <a:r>
              <a:rPr lang="en-US" dirty="0" smtClean="0"/>
              <a:t>.</a:t>
            </a:r>
            <a:endParaRPr lang="en-US" dirty="0"/>
          </a:p>
          <a:p>
            <a:pPr marL="285750" indent="-285750">
              <a:buFont typeface="Arial" pitchFamily="34" charset="0"/>
              <a:buChar char="•"/>
            </a:pPr>
            <a:r>
              <a:rPr lang="en-US" dirty="0" smtClean="0"/>
              <a:t>Helps </a:t>
            </a:r>
            <a:r>
              <a:rPr lang="en-US" dirty="0"/>
              <a:t>in getting rid of damaged skin or skin that is in bad health</a:t>
            </a:r>
            <a:r>
              <a:rPr lang="en-US" dirty="0" smtClean="0"/>
              <a:t>.</a:t>
            </a:r>
            <a:endParaRPr lang="en-US" dirty="0"/>
          </a:p>
          <a:p>
            <a:pPr marL="285750" indent="-285750">
              <a:buFont typeface="Arial" pitchFamily="34" charset="0"/>
              <a:buChar char="•"/>
            </a:pPr>
            <a:r>
              <a:rPr lang="en-US" dirty="0" smtClean="0"/>
              <a:t>It's </a:t>
            </a:r>
            <a:r>
              <a:rPr lang="en-US" dirty="0"/>
              <a:t>very effective in allergy</a:t>
            </a:r>
            <a:r>
              <a:rPr lang="en-US" dirty="0" smtClean="0"/>
              <a:t>.</a:t>
            </a:r>
            <a:endParaRPr lang="en-US" dirty="0"/>
          </a:p>
          <a:p>
            <a:pPr marL="285750" indent="-285750">
              <a:buFont typeface="Arial" pitchFamily="34" charset="0"/>
              <a:buChar char="•"/>
            </a:pPr>
            <a:r>
              <a:rPr lang="en-US" dirty="0" smtClean="0"/>
              <a:t>Keeps </a:t>
            </a:r>
            <a:r>
              <a:rPr lang="en-US" dirty="0"/>
              <a:t>heart healthy and healthy skin</a:t>
            </a:r>
            <a:r>
              <a:rPr lang="en-US" dirty="0" smtClean="0"/>
              <a:t>.</a:t>
            </a:r>
            <a:endParaRPr lang="en-US" dirty="0"/>
          </a:p>
          <a:p>
            <a:pPr marL="285750" indent="-285750">
              <a:buFont typeface="Arial" pitchFamily="34" charset="0"/>
              <a:buChar char="•"/>
            </a:pPr>
            <a:r>
              <a:rPr lang="en-US" dirty="0" smtClean="0"/>
              <a:t>It's </a:t>
            </a:r>
            <a:r>
              <a:rPr lang="en-US" dirty="0"/>
              <a:t>very effective in diabetic condition</a:t>
            </a:r>
            <a:r>
              <a:rPr lang="en-US" dirty="0" smtClean="0"/>
              <a:t>.</a:t>
            </a:r>
            <a:endParaRPr lang="en-US" dirty="0"/>
          </a:p>
          <a:p>
            <a:pPr marL="285750" indent="-285750">
              <a:buFont typeface="Arial" pitchFamily="34" charset="0"/>
              <a:buChar char="•"/>
            </a:pPr>
            <a:r>
              <a:rPr lang="en-US" dirty="0" smtClean="0"/>
              <a:t>Helps </a:t>
            </a:r>
            <a:r>
              <a:rPr lang="en-US" dirty="0"/>
              <a:t>in hypertension, osteoporosis and stroke.</a:t>
            </a:r>
            <a:endParaRPr lang="en-US" dirty="0" smtClean="0"/>
          </a:p>
        </p:txBody>
      </p:sp>
      <p:sp>
        <p:nvSpPr>
          <p:cNvPr id="18" name="TextBox 17"/>
          <p:cNvSpPr txBox="1"/>
          <p:nvPr/>
        </p:nvSpPr>
        <p:spPr>
          <a:xfrm>
            <a:off x="3043914" y="5931932"/>
            <a:ext cx="8917898" cy="400110"/>
          </a:xfrm>
          <a:prstGeom prst="rect">
            <a:avLst/>
          </a:prstGeom>
          <a:solidFill>
            <a:srgbClr val="024A43"/>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water twice daily in an empty stomach</a:t>
            </a:r>
            <a:r>
              <a:rPr lang="en-US" sz="1600" dirty="0" smtClean="0"/>
              <a:t>.</a:t>
            </a:r>
            <a:endParaRPr lang="en-US" sz="1600" dirty="0"/>
          </a:p>
        </p:txBody>
      </p:sp>
      <p:sp>
        <p:nvSpPr>
          <p:cNvPr id="22" name="TextBox 21"/>
          <p:cNvSpPr txBox="1"/>
          <p:nvPr/>
        </p:nvSpPr>
        <p:spPr>
          <a:xfrm>
            <a:off x="3043915" y="2831068"/>
            <a:ext cx="8917898" cy="400110"/>
          </a:xfrm>
          <a:prstGeom prst="rect">
            <a:avLst/>
          </a:prstGeom>
          <a:solidFill>
            <a:srgbClr val="024A43"/>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212068"/>
            <a:ext cx="8991599" cy="369332"/>
          </a:xfrm>
          <a:prstGeom prst="rect">
            <a:avLst/>
          </a:prstGeom>
          <a:noFill/>
        </p:spPr>
        <p:txBody>
          <a:bodyPr wrap="square" rtlCol="0">
            <a:spAutoFit/>
          </a:bodyPr>
          <a:lstStyle/>
          <a:p>
            <a:r>
              <a:rPr lang="en-US" dirty="0"/>
              <a:t>Magnesium, Chloride, Sodium, Sulfate, Lithium, </a:t>
            </a:r>
            <a:r>
              <a:rPr lang="en-US" dirty="0" smtClean="0"/>
              <a:t>Boron</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17" r="12564"/>
          <a:stretch/>
        </p:blipFill>
        <p:spPr bwMode="auto">
          <a:xfrm>
            <a:off x="-128014" y="2110394"/>
            <a:ext cx="2894012" cy="472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99166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220500"/>
          </a:solidFill>
        </p:spPr>
        <p:txBody>
          <a:bodyPr wrap="square" rtlCol="0">
            <a:spAutoFit/>
          </a:bodyPr>
          <a:lstStyle/>
          <a:p>
            <a:r>
              <a:rPr lang="en-US" sz="3600" b="1" dirty="0" smtClean="0">
                <a:solidFill>
                  <a:schemeClr val="bg1"/>
                </a:solidFill>
              </a:rPr>
              <a:t>NINE POWER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2205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923330"/>
          </a:xfrm>
          <a:prstGeom prst="rect">
            <a:avLst/>
          </a:prstGeom>
          <a:noFill/>
        </p:spPr>
        <p:txBody>
          <a:bodyPr wrap="square" rtlCol="0">
            <a:spAutoFit/>
          </a:bodyPr>
          <a:lstStyle/>
          <a:p>
            <a:pPr algn="just"/>
            <a:r>
              <a:rPr lang="en-US" dirty="0" err="1"/>
              <a:t>Saarvasri</a:t>
            </a:r>
            <a:r>
              <a:rPr lang="en-US" dirty="0"/>
              <a:t> Herbs Nine Power Drop is a premium natural formulation for general sexual health enhancement. It improves the blood circulation of the body. It is formulated and designed to enhance sexual performance without unwanted side effects of prescription drugs</a:t>
            </a:r>
            <a:r>
              <a:rPr lang="en-US" dirty="0" smtClean="0"/>
              <a:t>.</a:t>
            </a:r>
            <a:endParaRPr lang="en-US" dirty="0"/>
          </a:p>
        </p:txBody>
      </p:sp>
      <p:sp>
        <p:nvSpPr>
          <p:cNvPr id="16" name="TextBox 15"/>
          <p:cNvSpPr txBox="1"/>
          <p:nvPr/>
        </p:nvSpPr>
        <p:spPr>
          <a:xfrm>
            <a:off x="3043914" y="3581400"/>
            <a:ext cx="8917898" cy="400110"/>
          </a:xfrm>
          <a:prstGeom prst="rect">
            <a:avLst/>
          </a:prstGeom>
          <a:solidFill>
            <a:srgbClr val="2205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989962"/>
            <a:ext cx="8991597" cy="1754326"/>
          </a:xfrm>
          <a:prstGeom prst="rect">
            <a:avLst/>
          </a:prstGeom>
          <a:noFill/>
        </p:spPr>
        <p:txBody>
          <a:bodyPr wrap="square" rtlCol="0">
            <a:spAutoFit/>
          </a:bodyPr>
          <a:lstStyle/>
          <a:p>
            <a:pPr marL="285750" indent="-285750">
              <a:buFont typeface="Arial" pitchFamily="34" charset="0"/>
              <a:buChar char="•"/>
            </a:pPr>
            <a:r>
              <a:rPr lang="en-US" dirty="0"/>
              <a:t>It instantly improves sexual energy, fights against sexual debility &amp; sexual weakness.</a:t>
            </a:r>
          </a:p>
          <a:p>
            <a:pPr marL="285750" indent="-285750">
              <a:buFont typeface="Arial" pitchFamily="34" charset="0"/>
              <a:buChar char="•"/>
            </a:pPr>
            <a:r>
              <a:rPr lang="en-US" dirty="0"/>
              <a:t>It improves blood circulation and helps in paralysis.</a:t>
            </a:r>
          </a:p>
          <a:p>
            <a:pPr marL="285750" indent="-285750">
              <a:buFont typeface="Arial" pitchFamily="34" charset="0"/>
              <a:buChar char="•"/>
            </a:pPr>
            <a:r>
              <a:rPr lang="en-US" dirty="0"/>
              <a:t>It restores vitality and increases the stamina.</a:t>
            </a:r>
          </a:p>
          <a:p>
            <a:pPr marL="285750" indent="-285750">
              <a:buFont typeface="Arial" pitchFamily="34" charset="0"/>
              <a:buChar char="•"/>
            </a:pPr>
            <a:r>
              <a:rPr lang="en-US" dirty="0"/>
              <a:t>This product increases natural excitement, response to stimulation and give fantastic staying Energy and stamina for extended sexual performance.</a:t>
            </a:r>
          </a:p>
          <a:p>
            <a:pPr marL="285750" indent="-285750">
              <a:buFont typeface="Arial" pitchFamily="34" charset="0"/>
              <a:buChar char="•"/>
            </a:pPr>
            <a:r>
              <a:rPr lang="en-US" dirty="0"/>
              <a:t>It also significantly increases sex drive!</a:t>
            </a:r>
            <a:endParaRPr lang="en-US" dirty="0" smtClean="0"/>
          </a:p>
        </p:txBody>
      </p:sp>
      <p:sp>
        <p:nvSpPr>
          <p:cNvPr id="18" name="TextBox 17"/>
          <p:cNvSpPr txBox="1"/>
          <p:nvPr/>
        </p:nvSpPr>
        <p:spPr>
          <a:xfrm>
            <a:off x="3043914" y="5931932"/>
            <a:ext cx="8917898" cy="400110"/>
          </a:xfrm>
          <a:prstGeom prst="rect">
            <a:avLst/>
          </a:prstGeom>
          <a:solidFill>
            <a:srgbClr val="2205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4-5 drops with half cup of water twice daily in an empty stomach</a:t>
            </a:r>
            <a:r>
              <a:rPr lang="en-US" sz="1600" dirty="0" smtClean="0"/>
              <a:t>.</a:t>
            </a:r>
            <a:endParaRPr lang="en-US" sz="1600" dirty="0"/>
          </a:p>
        </p:txBody>
      </p:sp>
      <p:sp>
        <p:nvSpPr>
          <p:cNvPr id="22" name="TextBox 21"/>
          <p:cNvSpPr txBox="1"/>
          <p:nvPr/>
        </p:nvSpPr>
        <p:spPr>
          <a:xfrm>
            <a:off x="3043915" y="2325469"/>
            <a:ext cx="8917898" cy="400110"/>
          </a:xfrm>
          <a:prstGeom prst="rect">
            <a:avLst/>
          </a:prstGeom>
          <a:solidFill>
            <a:srgbClr val="2205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706469"/>
            <a:ext cx="8991599" cy="646331"/>
          </a:xfrm>
          <a:prstGeom prst="rect">
            <a:avLst/>
          </a:prstGeom>
          <a:noFill/>
        </p:spPr>
        <p:txBody>
          <a:bodyPr wrap="square" rtlCol="0">
            <a:spAutoFit/>
          </a:bodyPr>
          <a:lstStyle/>
          <a:p>
            <a:r>
              <a:rPr lang="en-US" dirty="0" err="1"/>
              <a:t>Ashwagandha</a:t>
            </a:r>
            <a:r>
              <a:rPr lang="en-US" dirty="0"/>
              <a:t>, </a:t>
            </a:r>
            <a:r>
              <a:rPr lang="en-US" dirty="0" err="1"/>
              <a:t>Safed</a:t>
            </a:r>
            <a:r>
              <a:rPr lang="en-US" dirty="0"/>
              <a:t> </a:t>
            </a:r>
            <a:r>
              <a:rPr lang="en-US" dirty="0" err="1"/>
              <a:t>Musli</a:t>
            </a:r>
            <a:r>
              <a:rPr lang="en-US" dirty="0"/>
              <a:t>, </a:t>
            </a:r>
            <a:r>
              <a:rPr lang="en-US" dirty="0" err="1"/>
              <a:t>Satavari</a:t>
            </a:r>
            <a:r>
              <a:rPr lang="en-US" dirty="0"/>
              <a:t>, </a:t>
            </a:r>
            <a:r>
              <a:rPr lang="en-US" dirty="0" err="1"/>
              <a:t>Kaunch</a:t>
            </a:r>
            <a:r>
              <a:rPr lang="en-US" dirty="0"/>
              <a:t> </a:t>
            </a:r>
            <a:r>
              <a:rPr lang="en-US" dirty="0" err="1"/>
              <a:t>Beej</a:t>
            </a:r>
            <a:r>
              <a:rPr lang="en-US" dirty="0"/>
              <a:t>, </a:t>
            </a:r>
            <a:r>
              <a:rPr lang="en-US" dirty="0" err="1"/>
              <a:t>Vidarikanda</a:t>
            </a:r>
            <a:r>
              <a:rPr lang="en-US" dirty="0"/>
              <a:t>, </a:t>
            </a:r>
            <a:r>
              <a:rPr lang="en-US" dirty="0" err="1"/>
              <a:t>Jaiphal</a:t>
            </a:r>
            <a:r>
              <a:rPr lang="en-US" dirty="0"/>
              <a:t>, </a:t>
            </a:r>
            <a:r>
              <a:rPr lang="en-US" dirty="0" err="1"/>
              <a:t>Guduchi</a:t>
            </a:r>
            <a:r>
              <a:rPr lang="en-US" dirty="0"/>
              <a:t>, Ginseng, </a:t>
            </a:r>
            <a:r>
              <a:rPr lang="en-US" dirty="0" err="1" smtClean="0"/>
              <a:t>Kesar</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85"/>
          <a:stretch/>
        </p:blipFill>
        <p:spPr bwMode="auto">
          <a:xfrm>
            <a:off x="-458788" y="2694907"/>
            <a:ext cx="3449149" cy="4306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2170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39471D"/>
          </a:solidFill>
        </p:spPr>
        <p:txBody>
          <a:bodyPr wrap="square" rtlCol="0">
            <a:spAutoFit/>
          </a:bodyPr>
          <a:lstStyle/>
          <a:p>
            <a:r>
              <a:rPr lang="en-US" sz="3600" b="1" dirty="0" smtClean="0">
                <a:solidFill>
                  <a:schemeClr val="bg1"/>
                </a:solidFill>
              </a:rPr>
              <a:t>NONI ENZYME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39471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2585323"/>
          </a:xfrm>
          <a:prstGeom prst="rect">
            <a:avLst/>
          </a:prstGeom>
          <a:noFill/>
        </p:spPr>
        <p:txBody>
          <a:bodyPr wrap="square" rtlCol="0">
            <a:spAutoFit/>
          </a:bodyPr>
          <a:lstStyle/>
          <a:p>
            <a:pPr algn="just"/>
            <a:r>
              <a:rPr lang="en-US" dirty="0"/>
              <a:t>The noni fruit or </a:t>
            </a:r>
            <a:r>
              <a:rPr lang="en-US" dirty="0" err="1"/>
              <a:t>Morinda</a:t>
            </a:r>
            <a:r>
              <a:rPr lang="en-US" dirty="0"/>
              <a:t> </a:t>
            </a:r>
            <a:r>
              <a:rPr lang="en-US" dirty="0" err="1"/>
              <a:t>Citrifolia</a:t>
            </a:r>
            <a:r>
              <a:rPr lang="en-US" dirty="0"/>
              <a:t> has been used since ancient times for its medicinal properties which boosts the immune system and helps in detoxification. Noni fruit is rich in antioxidants, Vitamin C, Vitamin B3, Vitamin A and Iron. Noni juice is said to be a magical drink as it affects so many bodily systems positively. </a:t>
            </a:r>
            <a:r>
              <a:rPr lang="en-US" dirty="0" err="1"/>
              <a:t>Saarvasri</a:t>
            </a:r>
            <a:r>
              <a:rPr lang="en-US" dirty="0"/>
              <a:t> Noni Enzyme is made of pure Noni Extract. The extract is in a highly concentrated form so that a very small quantity will be sufficient at a time. Noni Enzyme can penetrate the body cells rapidly, help in absorption of nutrients by the cells. It promotes micro-circulation and corrects the metabolism processes in the body, besides strengthening the self-defense ability of the cells. </a:t>
            </a:r>
          </a:p>
          <a:p>
            <a:pPr algn="just"/>
            <a:endParaRPr lang="en-US" dirty="0" err="1"/>
          </a:p>
        </p:txBody>
      </p:sp>
      <p:sp>
        <p:nvSpPr>
          <p:cNvPr id="16" name="TextBox 15"/>
          <p:cNvSpPr txBox="1"/>
          <p:nvPr/>
        </p:nvSpPr>
        <p:spPr>
          <a:xfrm>
            <a:off x="3043914" y="4267200"/>
            <a:ext cx="8917897" cy="400110"/>
          </a:xfrm>
          <a:prstGeom prst="rect">
            <a:avLst/>
          </a:prstGeom>
          <a:solidFill>
            <a:srgbClr val="39471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3" y="4675762"/>
            <a:ext cx="4479096" cy="1477328"/>
          </a:xfrm>
          <a:prstGeom prst="rect">
            <a:avLst/>
          </a:prstGeom>
          <a:noFill/>
        </p:spPr>
        <p:txBody>
          <a:bodyPr wrap="square" rtlCol="0">
            <a:spAutoFit/>
          </a:bodyPr>
          <a:lstStyle/>
          <a:p>
            <a:pPr marL="285750" indent="-285750">
              <a:buFont typeface="Arial" pitchFamily="34" charset="0"/>
              <a:buChar char="•"/>
            </a:pPr>
            <a:r>
              <a:rPr lang="en-US" dirty="0" smtClean="0"/>
              <a:t>Fights </a:t>
            </a:r>
            <a:r>
              <a:rPr lang="en-US" dirty="0"/>
              <a:t>Inflammation.</a:t>
            </a:r>
          </a:p>
          <a:p>
            <a:pPr marL="285750" indent="-285750">
              <a:buFont typeface="Arial" pitchFamily="34" charset="0"/>
              <a:buChar char="•"/>
            </a:pPr>
            <a:r>
              <a:rPr lang="en-US" dirty="0"/>
              <a:t>Promotes Heart Health.</a:t>
            </a:r>
          </a:p>
          <a:p>
            <a:pPr marL="285750" indent="-285750">
              <a:buFont typeface="Arial" pitchFamily="34" charset="0"/>
              <a:buChar char="•"/>
            </a:pPr>
            <a:r>
              <a:rPr lang="en-US" dirty="0" smtClean="0"/>
              <a:t>Improves </a:t>
            </a:r>
            <a:r>
              <a:rPr lang="en-US" dirty="0"/>
              <a:t>Brain Health.</a:t>
            </a:r>
          </a:p>
          <a:p>
            <a:pPr marL="285750" indent="-285750">
              <a:buFont typeface="Arial" pitchFamily="34" charset="0"/>
              <a:buChar char="•"/>
            </a:pPr>
            <a:r>
              <a:rPr lang="en-US" dirty="0"/>
              <a:t>Improves Skin Health.</a:t>
            </a:r>
          </a:p>
          <a:p>
            <a:pPr marL="285750" indent="-285750">
              <a:buFont typeface="Arial" pitchFamily="34" charset="0"/>
              <a:buChar char="•"/>
            </a:pPr>
            <a:r>
              <a:rPr lang="en-US" dirty="0"/>
              <a:t>Improves Digestive Health</a:t>
            </a:r>
            <a:r>
              <a:rPr lang="en-US" dirty="0" smtClean="0"/>
              <a:t>.</a:t>
            </a:r>
            <a:endParaRPr lang="en-US" dirty="0"/>
          </a:p>
        </p:txBody>
      </p:sp>
      <p:sp>
        <p:nvSpPr>
          <p:cNvPr id="18" name="TextBox 17"/>
          <p:cNvSpPr txBox="1"/>
          <p:nvPr/>
        </p:nvSpPr>
        <p:spPr>
          <a:xfrm>
            <a:off x="3043914" y="6096000"/>
            <a:ext cx="8917898" cy="400110"/>
          </a:xfrm>
          <a:prstGeom prst="rect">
            <a:avLst/>
          </a:prstGeom>
          <a:solidFill>
            <a:srgbClr val="39471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77000"/>
            <a:ext cx="8991599" cy="338554"/>
          </a:xfrm>
          <a:prstGeom prst="rect">
            <a:avLst/>
          </a:prstGeom>
          <a:noFill/>
        </p:spPr>
        <p:txBody>
          <a:bodyPr wrap="square" rtlCol="0">
            <a:spAutoFit/>
          </a:bodyPr>
          <a:lstStyle/>
          <a:p>
            <a:r>
              <a:rPr lang="en-US" sz="1600" dirty="0"/>
              <a:t>Take 4-5 drops with half cup of water twice daily in an empty stomach</a:t>
            </a:r>
            <a:r>
              <a:rPr lang="en-US" sz="1600" dirty="0" smtClean="0"/>
              <a:t>.</a:t>
            </a:r>
            <a:endParaRPr lang="en-US" sz="1600" dirty="0"/>
          </a:p>
        </p:txBody>
      </p:sp>
      <p:sp>
        <p:nvSpPr>
          <p:cNvPr id="22" name="TextBox 21"/>
          <p:cNvSpPr txBox="1"/>
          <p:nvPr/>
        </p:nvSpPr>
        <p:spPr>
          <a:xfrm>
            <a:off x="3043915" y="3544669"/>
            <a:ext cx="8917898" cy="400110"/>
          </a:xfrm>
          <a:prstGeom prst="rect">
            <a:avLst/>
          </a:prstGeom>
          <a:solidFill>
            <a:srgbClr val="39471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925669"/>
            <a:ext cx="8991599" cy="369332"/>
          </a:xfrm>
          <a:prstGeom prst="rect">
            <a:avLst/>
          </a:prstGeom>
          <a:noFill/>
        </p:spPr>
        <p:txBody>
          <a:bodyPr wrap="square" rtlCol="0">
            <a:spAutoFit/>
          </a:bodyPr>
          <a:lstStyle/>
          <a:p>
            <a:r>
              <a:rPr lang="en-US" dirty="0" smtClean="0"/>
              <a:t>Pure Noni 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842"/>
          <a:stretch/>
        </p:blipFill>
        <p:spPr bwMode="auto">
          <a:xfrm>
            <a:off x="-363993" y="2365627"/>
            <a:ext cx="3334205" cy="4331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487749" y="4675762"/>
            <a:ext cx="4479096" cy="1477328"/>
          </a:xfrm>
          <a:prstGeom prst="rect">
            <a:avLst/>
          </a:prstGeom>
          <a:noFill/>
        </p:spPr>
        <p:txBody>
          <a:bodyPr wrap="square" rtlCol="0">
            <a:spAutoFit/>
          </a:bodyPr>
          <a:lstStyle/>
          <a:p>
            <a:pPr marL="285750" indent="-285750">
              <a:buFont typeface="Arial" pitchFamily="34" charset="0"/>
              <a:buChar char="•"/>
            </a:pPr>
            <a:r>
              <a:rPr lang="en-US" dirty="0"/>
              <a:t>Strengthens Hair.</a:t>
            </a:r>
          </a:p>
          <a:p>
            <a:pPr marL="285750" indent="-285750">
              <a:buFont typeface="Arial" pitchFamily="34" charset="0"/>
              <a:buChar char="•"/>
            </a:pPr>
            <a:r>
              <a:rPr lang="en-US" dirty="0"/>
              <a:t>Supports in Cellular Repairing.</a:t>
            </a:r>
          </a:p>
          <a:p>
            <a:pPr marL="285750" indent="-285750">
              <a:buFont typeface="Arial" pitchFamily="34" charset="0"/>
              <a:buChar char="•"/>
            </a:pPr>
            <a:r>
              <a:rPr lang="en-US" dirty="0" smtClean="0"/>
              <a:t>Helps </a:t>
            </a:r>
            <a:r>
              <a:rPr lang="en-US" dirty="0"/>
              <a:t>Relieve Fatigue.</a:t>
            </a:r>
          </a:p>
          <a:p>
            <a:pPr marL="285750" indent="-285750">
              <a:buFont typeface="Arial" pitchFamily="34" charset="0"/>
              <a:buChar char="•"/>
            </a:pPr>
            <a:r>
              <a:rPr lang="en-US" dirty="0"/>
              <a:t>Improves Liver Health.</a:t>
            </a:r>
          </a:p>
          <a:p>
            <a:pPr marL="285750" indent="-285750">
              <a:buFont typeface="Arial" pitchFamily="34" charset="0"/>
              <a:buChar char="•"/>
            </a:pPr>
            <a:r>
              <a:rPr lang="en-US" dirty="0"/>
              <a:t>Boosts Immunity.</a:t>
            </a:r>
          </a:p>
        </p:txBody>
      </p:sp>
    </p:spTree>
    <p:extLst>
      <p:ext uri="{BB962C8B-B14F-4D97-AF65-F5344CB8AC3E}">
        <p14:creationId xmlns:p14="http://schemas.microsoft.com/office/powerpoint/2010/main" val="242524692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50000"/>
            </a:schemeClr>
          </a:solidFill>
        </p:spPr>
        <p:txBody>
          <a:bodyPr wrap="square" rtlCol="0">
            <a:spAutoFit/>
          </a:bodyPr>
          <a:lstStyle/>
          <a:p>
            <a:r>
              <a:rPr lang="en-US" sz="3600" b="1" dirty="0" smtClean="0">
                <a:solidFill>
                  <a:schemeClr val="bg1"/>
                </a:solidFill>
              </a:rPr>
              <a:t>PILES CARE DROPS</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2990361" y="1219200"/>
            <a:ext cx="8917895" cy="1754326"/>
          </a:xfrm>
          <a:prstGeom prst="rect">
            <a:avLst/>
          </a:prstGeom>
          <a:noFill/>
        </p:spPr>
        <p:txBody>
          <a:bodyPr wrap="square" rtlCol="0">
            <a:spAutoFit/>
          </a:bodyPr>
          <a:lstStyle/>
          <a:p>
            <a:pPr algn="just"/>
            <a:r>
              <a:rPr lang="en-US" dirty="0"/>
              <a:t>Piles is may be caused due to constipation, pregnancy, stomach problems etc. </a:t>
            </a:r>
            <a:r>
              <a:rPr lang="en-US" dirty="0" err="1"/>
              <a:t>Saarvasri</a:t>
            </a:r>
            <a:r>
              <a:rPr lang="en-US" dirty="0"/>
              <a:t> Herbs Piles Care Drop shrunken your piles and relieves discomfort. It soothes your itching and reduces inflammation. Give yourself  freedom from the problem of piles by taking this piles care tablets infused with herbal ingredients. We use all natural and herbal ingredients for zero side effects.</a:t>
            </a:r>
          </a:p>
          <a:p>
            <a:pPr algn="just"/>
            <a:endParaRPr lang="en-US" dirty="0" err="1"/>
          </a:p>
        </p:txBody>
      </p:sp>
      <p:sp>
        <p:nvSpPr>
          <p:cNvPr id="16" name="TextBox 15"/>
          <p:cNvSpPr txBox="1"/>
          <p:nvPr/>
        </p:nvSpPr>
        <p:spPr>
          <a:xfrm>
            <a:off x="3043914" y="358140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989962"/>
            <a:ext cx="8991597" cy="1754326"/>
          </a:xfrm>
          <a:prstGeom prst="rect">
            <a:avLst/>
          </a:prstGeom>
          <a:noFill/>
        </p:spPr>
        <p:txBody>
          <a:bodyPr wrap="square" rtlCol="0">
            <a:spAutoFit/>
          </a:bodyPr>
          <a:lstStyle/>
          <a:p>
            <a:pPr marL="285750" indent="-285750">
              <a:buFont typeface="Arial" pitchFamily="34" charset="0"/>
              <a:buChar char="•"/>
            </a:pPr>
            <a:r>
              <a:rPr lang="en-US" dirty="0" smtClean="0"/>
              <a:t>Helpful </a:t>
            </a:r>
            <a:r>
              <a:rPr lang="en-US" dirty="0"/>
              <a:t>in Chronic constipation, Hemorrhoids, fissure in </a:t>
            </a:r>
            <a:r>
              <a:rPr lang="en-US" dirty="0" err="1"/>
              <a:t>ano</a:t>
            </a:r>
            <a:r>
              <a:rPr lang="en-US" dirty="0"/>
              <a:t>, bleeding and non bleeding piles, fistula, internal and external piles, painful defecation, rectal inflammation, </a:t>
            </a:r>
            <a:r>
              <a:rPr lang="en-US" dirty="0" err="1"/>
              <a:t>peri</a:t>
            </a:r>
            <a:r>
              <a:rPr lang="en-US" dirty="0"/>
              <a:t>-anal abscess, rectal prolapse.</a:t>
            </a:r>
          </a:p>
          <a:p>
            <a:pPr marL="285750" indent="-285750">
              <a:buFont typeface="Arial" pitchFamily="34" charset="0"/>
              <a:buChar char="•"/>
            </a:pPr>
            <a:r>
              <a:rPr lang="en-US" dirty="0" smtClean="0"/>
              <a:t>It </a:t>
            </a:r>
            <a:r>
              <a:rPr lang="en-US" dirty="0"/>
              <a:t>helps in maintaining the regular routine circulation in the anal area while sitting and also supports the health of the surrounding tissue of the anal opening.</a:t>
            </a:r>
          </a:p>
          <a:p>
            <a:pPr marL="285750" indent="-285750">
              <a:buFont typeface="Arial" pitchFamily="34" charset="0"/>
              <a:buChar char="•"/>
            </a:pPr>
            <a:r>
              <a:rPr lang="en-US" dirty="0" smtClean="0"/>
              <a:t>Has </a:t>
            </a:r>
            <a:r>
              <a:rPr lang="en-US" dirty="0"/>
              <a:t>anti-inflammatory properties, and is fast in penetrating body tissues.</a:t>
            </a:r>
          </a:p>
        </p:txBody>
      </p:sp>
      <p:sp>
        <p:nvSpPr>
          <p:cNvPr id="18" name="TextBox 17"/>
          <p:cNvSpPr txBox="1"/>
          <p:nvPr/>
        </p:nvSpPr>
        <p:spPr>
          <a:xfrm>
            <a:off x="3043914" y="5931932"/>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Take 10 drops with half cup of lukewarm water twice daily in an empty stomach</a:t>
            </a:r>
            <a:r>
              <a:rPr lang="en-US" sz="1600" dirty="0" smtClean="0"/>
              <a:t>.</a:t>
            </a:r>
            <a:endParaRPr lang="en-US" sz="1600" dirty="0"/>
          </a:p>
        </p:txBody>
      </p:sp>
      <p:sp>
        <p:nvSpPr>
          <p:cNvPr id="22" name="TextBox 21"/>
          <p:cNvSpPr txBox="1"/>
          <p:nvPr/>
        </p:nvSpPr>
        <p:spPr>
          <a:xfrm>
            <a:off x="3043915" y="266700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48000"/>
            <a:ext cx="8991599" cy="369332"/>
          </a:xfrm>
          <a:prstGeom prst="rect">
            <a:avLst/>
          </a:prstGeom>
          <a:noFill/>
        </p:spPr>
        <p:txBody>
          <a:bodyPr wrap="square" rtlCol="0">
            <a:spAutoFit/>
          </a:bodyPr>
          <a:lstStyle/>
          <a:p>
            <a:r>
              <a:rPr lang="en-US" dirty="0" err="1"/>
              <a:t>Moringa</a:t>
            </a:r>
            <a:r>
              <a:rPr lang="en-US" dirty="0"/>
              <a:t>, </a:t>
            </a:r>
            <a:r>
              <a:rPr lang="en-US" dirty="0" err="1"/>
              <a:t>Ashwagandha</a:t>
            </a:r>
            <a:r>
              <a:rPr lang="en-US" dirty="0"/>
              <a:t>, </a:t>
            </a:r>
            <a:r>
              <a:rPr lang="en-US" dirty="0" err="1"/>
              <a:t>Nux</a:t>
            </a:r>
            <a:r>
              <a:rPr lang="en-US" dirty="0"/>
              <a:t> Vomica, Cassia Fistula, Piper </a:t>
            </a:r>
            <a:r>
              <a:rPr lang="en-US" dirty="0" err="1"/>
              <a:t>Nifurm</a:t>
            </a:r>
            <a:r>
              <a:rPr lang="en-US" dirty="0"/>
              <a:t>, Kang Seeds, </a:t>
            </a:r>
            <a:r>
              <a:rPr lang="en-US" dirty="0" err="1"/>
              <a:t>Pumba</a:t>
            </a:r>
            <a:r>
              <a:rPr lang="en-US" dirty="0"/>
              <a:t> </a:t>
            </a:r>
            <a:r>
              <a:rPr lang="en-US" dirty="0" smtClean="0"/>
              <a:t>Leaf</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3"/>
          <a:stretch/>
        </p:blipFill>
        <p:spPr bwMode="auto">
          <a:xfrm>
            <a:off x="-611188" y="2514600"/>
            <a:ext cx="3446832" cy="4410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1147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5036</TotalTime>
  <Words>2262</Words>
  <Application>Microsoft Office PowerPoint</Application>
  <PresentationFormat>Custom</PresentationFormat>
  <Paragraphs>200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WELLNESS DROPS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108</cp:revision>
  <dcterms:created xsi:type="dcterms:W3CDTF">2006-08-16T00:00:00Z</dcterms:created>
  <dcterms:modified xsi:type="dcterms:W3CDTF">2025-04-11T12:18:02Z</dcterms:modified>
</cp:coreProperties>
</file>